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08" r:id="rId3"/>
  </p:sldMasterIdLst>
  <p:notesMasterIdLst>
    <p:notesMasterId r:id="rId42"/>
  </p:notesMasterIdLst>
  <p:handoutMasterIdLst>
    <p:handoutMasterId r:id="rId43"/>
  </p:handoutMasterIdLst>
  <p:sldIdLst>
    <p:sldId id="258" r:id="rId4"/>
    <p:sldId id="374" r:id="rId5"/>
    <p:sldId id="373" r:id="rId6"/>
    <p:sldId id="370" r:id="rId7"/>
    <p:sldId id="375" r:id="rId8"/>
    <p:sldId id="389" r:id="rId9"/>
    <p:sldId id="376" r:id="rId10"/>
    <p:sldId id="390" r:id="rId11"/>
    <p:sldId id="377" r:id="rId12"/>
    <p:sldId id="380" r:id="rId13"/>
    <p:sldId id="391" r:id="rId14"/>
    <p:sldId id="381" r:id="rId15"/>
    <p:sldId id="392" r:id="rId16"/>
    <p:sldId id="369" r:id="rId17"/>
    <p:sldId id="302" r:id="rId18"/>
    <p:sldId id="365" r:id="rId19"/>
    <p:sldId id="385" r:id="rId20"/>
    <p:sldId id="386" r:id="rId21"/>
    <p:sldId id="384" r:id="rId22"/>
    <p:sldId id="359" r:id="rId23"/>
    <p:sldId id="290" r:id="rId24"/>
    <p:sldId id="296" r:id="rId25"/>
    <p:sldId id="378" r:id="rId26"/>
    <p:sldId id="379" r:id="rId27"/>
    <p:sldId id="297" r:id="rId28"/>
    <p:sldId id="347" r:id="rId29"/>
    <p:sldId id="299" r:id="rId30"/>
    <p:sldId id="295" r:id="rId31"/>
    <p:sldId id="300" r:id="rId32"/>
    <p:sldId id="284" r:id="rId33"/>
    <p:sldId id="348" r:id="rId34"/>
    <p:sldId id="331" r:id="rId35"/>
    <p:sldId id="332" r:id="rId36"/>
    <p:sldId id="333" r:id="rId37"/>
    <p:sldId id="334" r:id="rId38"/>
    <p:sldId id="337" r:id="rId39"/>
    <p:sldId id="338" r:id="rId40"/>
    <p:sldId id="366"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8F8F8"/>
    <a:srgbClr val="CC9900"/>
    <a:srgbClr val="D6A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3500" autoAdjust="0"/>
  </p:normalViewPr>
  <p:slideViewPr>
    <p:cSldViewPr>
      <p:cViewPr varScale="1">
        <p:scale>
          <a:sx n="70" d="100"/>
          <a:sy n="70" d="100"/>
        </p:scale>
        <p:origin x="-5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253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0194-ACF4-4207-B2EA-E1D00CBF5A03}"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6F50CB21-95BE-4338-AAC0-15B442B0EE56}">
      <dgm:prSet phldrT="[Text]" custT="1"/>
      <dgm:spPr>
        <a:solidFill>
          <a:schemeClr val="accent2">
            <a:hueOff val="0"/>
            <a:satOff val="0"/>
            <a:lumOff val="0"/>
          </a:schemeClr>
        </a:solidFill>
      </dgm:spPr>
      <dgm:t>
        <a:bodyPr/>
        <a:lstStyle/>
        <a:p>
          <a:r>
            <a:rPr lang="en-US" sz="1800" dirty="0" smtClean="0"/>
            <a:t>Outcome </a:t>
          </a:r>
          <a:r>
            <a:rPr lang="en-US" sz="1800" dirty="0"/>
            <a:t>Defined </a:t>
          </a:r>
        </a:p>
        <a:p>
          <a:r>
            <a:rPr lang="en-US" sz="1800" dirty="0"/>
            <a:t>(Redefined)</a:t>
          </a:r>
        </a:p>
      </dgm:t>
    </dgm:pt>
    <dgm:pt modelId="{F3B99C0C-5A46-414B-BDAC-FDB972B4A7AC}" type="parTrans" cxnId="{F3845CD7-67C1-4974-92B1-9CFBBF3C7479}">
      <dgm:prSet/>
      <dgm:spPr/>
      <dgm:t>
        <a:bodyPr/>
        <a:lstStyle/>
        <a:p>
          <a:endParaRPr lang="en-US"/>
        </a:p>
      </dgm:t>
    </dgm:pt>
    <dgm:pt modelId="{3C2E0CA7-7305-4C67-B46F-B55E2039347A}" type="sibTrans" cxnId="{F3845CD7-67C1-4974-92B1-9CFBBF3C7479}">
      <dgm:prSet/>
      <dgm:spPr/>
      <dgm:t>
        <a:bodyPr/>
        <a:lstStyle/>
        <a:p>
          <a:endParaRPr lang="en-US"/>
        </a:p>
      </dgm:t>
    </dgm:pt>
    <dgm:pt modelId="{1E9548F1-8D91-44C9-8BB9-64C1279B9D3E}">
      <dgm:prSet phldrT="[Text]"/>
      <dgm:spPr/>
      <dgm:t>
        <a:bodyPr/>
        <a:lstStyle/>
        <a:p>
          <a:r>
            <a:rPr lang="en-US" dirty="0"/>
            <a:t>Conduct assessments</a:t>
          </a:r>
        </a:p>
      </dgm:t>
    </dgm:pt>
    <dgm:pt modelId="{0A53217C-F5FF-4C5E-8199-CD0B6C9A50A3}" type="parTrans" cxnId="{6C7EAFE6-5834-4AEE-B1DD-82033E700F69}">
      <dgm:prSet/>
      <dgm:spPr/>
      <dgm:t>
        <a:bodyPr/>
        <a:lstStyle/>
        <a:p>
          <a:endParaRPr lang="en-US"/>
        </a:p>
      </dgm:t>
    </dgm:pt>
    <dgm:pt modelId="{46C71120-12A1-46A2-8F8B-B8E1221009A4}" type="sibTrans" cxnId="{6C7EAFE6-5834-4AEE-B1DD-82033E700F69}">
      <dgm:prSet/>
      <dgm:spPr/>
      <dgm:t>
        <a:bodyPr/>
        <a:lstStyle/>
        <a:p>
          <a:endParaRPr lang="en-US"/>
        </a:p>
      </dgm:t>
    </dgm:pt>
    <dgm:pt modelId="{F48635BF-1C59-4C84-B70C-DD30BFF66DEB}">
      <dgm:prSet phldrT="[Text]"/>
      <dgm:spPr/>
      <dgm:t>
        <a:bodyPr/>
        <a:lstStyle/>
        <a:p>
          <a:r>
            <a:rPr lang="en-US"/>
            <a:t>Summarizing data</a:t>
          </a:r>
        </a:p>
      </dgm:t>
    </dgm:pt>
    <dgm:pt modelId="{7A901C13-74AF-4D30-A4EF-5AA4544C499A}" type="parTrans" cxnId="{1403D2E9-0F50-4DCA-8450-458775C56D7E}">
      <dgm:prSet/>
      <dgm:spPr/>
      <dgm:t>
        <a:bodyPr/>
        <a:lstStyle/>
        <a:p>
          <a:endParaRPr lang="en-US"/>
        </a:p>
      </dgm:t>
    </dgm:pt>
    <dgm:pt modelId="{DECFDE2E-EB3A-4049-874D-E1466FE96895}" type="sibTrans" cxnId="{1403D2E9-0F50-4DCA-8450-458775C56D7E}">
      <dgm:prSet/>
      <dgm:spPr/>
      <dgm:t>
        <a:bodyPr/>
        <a:lstStyle/>
        <a:p>
          <a:endParaRPr lang="en-US"/>
        </a:p>
      </dgm:t>
    </dgm:pt>
    <dgm:pt modelId="{1091652D-733B-4C12-87AE-B92F9956B79F}">
      <dgm:prSet phldrT="[Text]"/>
      <dgm:spPr/>
      <dgm:t>
        <a:bodyPr/>
        <a:lstStyle/>
        <a:p>
          <a:r>
            <a:rPr lang="en-US" dirty="0"/>
            <a:t>Reflection</a:t>
          </a:r>
        </a:p>
      </dgm:t>
    </dgm:pt>
    <dgm:pt modelId="{0CA936A6-0144-4779-8E88-C2F042B13AAC}" type="parTrans" cxnId="{89848ACD-F237-42D0-ADF4-26024C451618}">
      <dgm:prSet/>
      <dgm:spPr/>
      <dgm:t>
        <a:bodyPr/>
        <a:lstStyle/>
        <a:p>
          <a:endParaRPr lang="en-US"/>
        </a:p>
      </dgm:t>
    </dgm:pt>
    <dgm:pt modelId="{6E9F7684-6666-4DA0-A7B4-5F86CAD34908}" type="sibTrans" cxnId="{89848ACD-F237-42D0-ADF4-26024C451618}">
      <dgm:prSet/>
      <dgm:spPr/>
      <dgm:t>
        <a:bodyPr/>
        <a:lstStyle/>
        <a:p>
          <a:endParaRPr lang="en-US"/>
        </a:p>
      </dgm:t>
    </dgm:pt>
    <dgm:pt modelId="{554EA131-3F45-4E16-A281-C653E96AFFF9}">
      <dgm:prSet phldrT="[Text]"/>
      <dgm:spPr/>
      <dgm:t>
        <a:bodyPr/>
        <a:lstStyle/>
        <a:p>
          <a:r>
            <a:rPr lang="en-US" dirty="0"/>
            <a:t>Enhancement</a:t>
          </a:r>
        </a:p>
      </dgm:t>
    </dgm:pt>
    <dgm:pt modelId="{E028614C-FEE7-4C77-9CFB-D47846DA36D9}" type="parTrans" cxnId="{07A3E86E-C4F9-401C-AC7F-73C44F208A6A}">
      <dgm:prSet/>
      <dgm:spPr/>
      <dgm:t>
        <a:bodyPr/>
        <a:lstStyle/>
        <a:p>
          <a:endParaRPr lang="en-US"/>
        </a:p>
      </dgm:t>
    </dgm:pt>
    <dgm:pt modelId="{D6AA5FB5-D78C-4CC6-B5F3-1CF8C857C25A}" type="sibTrans" cxnId="{07A3E86E-C4F9-401C-AC7F-73C44F208A6A}">
      <dgm:prSet/>
      <dgm:spPr/>
      <dgm:t>
        <a:bodyPr/>
        <a:lstStyle/>
        <a:p>
          <a:endParaRPr lang="en-US"/>
        </a:p>
      </dgm:t>
    </dgm:pt>
    <dgm:pt modelId="{5482E0A6-F9D0-4FF2-8B81-5833B89EF7AB}">
      <dgm:prSet/>
      <dgm:spPr/>
      <dgm:t>
        <a:bodyPr/>
        <a:lstStyle/>
        <a:p>
          <a:r>
            <a:rPr lang="en-US" dirty="0"/>
            <a:t>Plan methods of assessment</a:t>
          </a:r>
        </a:p>
      </dgm:t>
    </dgm:pt>
    <dgm:pt modelId="{034715CA-656B-4D36-830B-8614A2882B96}" type="parTrans" cxnId="{B2A7A665-3F9F-49D5-9100-620559C8A27C}">
      <dgm:prSet/>
      <dgm:spPr/>
      <dgm:t>
        <a:bodyPr/>
        <a:lstStyle/>
        <a:p>
          <a:endParaRPr lang="en-US"/>
        </a:p>
      </dgm:t>
    </dgm:pt>
    <dgm:pt modelId="{40EAFDD6-1D84-4845-B736-BCD7EB3DCDF9}" type="sibTrans" cxnId="{B2A7A665-3F9F-49D5-9100-620559C8A27C}">
      <dgm:prSet/>
      <dgm:spPr/>
      <dgm:t>
        <a:bodyPr/>
        <a:lstStyle/>
        <a:p>
          <a:endParaRPr lang="en-US"/>
        </a:p>
      </dgm:t>
    </dgm:pt>
    <dgm:pt modelId="{86BC4314-B084-48DC-B4D6-AC4E9334EE3F}" type="pres">
      <dgm:prSet presAssocID="{4C170194-ACF4-4207-B2EA-E1D00CBF5A03}" presName="cycle" presStyleCnt="0">
        <dgm:presLayoutVars>
          <dgm:dir/>
          <dgm:resizeHandles val="exact"/>
        </dgm:presLayoutVars>
      </dgm:prSet>
      <dgm:spPr/>
      <dgm:t>
        <a:bodyPr/>
        <a:lstStyle/>
        <a:p>
          <a:endParaRPr lang="en-US"/>
        </a:p>
      </dgm:t>
    </dgm:pt>
    <dgm:pt modelId="{5331EAB7-4D89-44BB-A90A-AACD0F920372}" type="pres">
      <dgm:prSet presAssocID="{6F50CB21-95BE-4338-AAC0-15B442B0EE56}" presName="node" presStyleLbl="node1" presStyleIdx="0" presStyleCnt="6">
        <dgm:presLayoutVars>
          <dgm:bulletEnabled val="1"/>
        </dgm:presLayoutVars>
      </dgm:prSet>
      <dgm:spPr/>
      <dgm:t>
        <a:bodyPr/>
        <a:lstStyle/>
        <a:p>
          <a:endParaRPr lang="en-US"/>
        </a:p>
      </dgm:t>
    </dgm:pt>
    <dgm:pt modelId="{AD984B28-39D4-4489-906C-8BD750D8421E}" type="pres">
      <dgm:prSet presAssocID="{6F50CB21-95BE-4338-AAC0-15B442B0EE56}" presName="spNode" presStyleCnt="0"/>
      <dgm:spPr/>
    </dgm:pt>
    <dgm:pt modelId="{5225A3AB-A5AE-4763-9169-7B9C94E67C2A}" type="pres">
      <dgm:prSet presAssocID="{3C2E0CA7-7305-4C67-B46F-B55E2039347A}" presName="sibTrans" presStyleLbl="sibTrans1D1" presStyleIdx="0" presStyleCnt="6"/>
      <dgm:spPr/>
      <dgm:t>
        <a:bodyPr/>
        <a:lstStyle/>
        <a:p>
          <a:endParaRPr lang="en-US"/>
        </a:p>
      </dgm:t>
    </dgm:pt>
    <dgm:pt modelId="{A0B90628-DC24-4D00-9FA4-5CF672D18962}" type="pres">
      <dgm:prSet presAssocID="{5482E0A6-F9D0-4FF2-8B81-5833B89EF7AB}" presName="node" presStyleLbl="node1" presStyleIdx="1" presStyleCnt="6">
        <dgm:presLayoutVars>
          <dgm:bulletEnabled val="1"/>
        </dgm:presLayoutVars>
      </dgm:prSet>
      <dgm:spPr/>
      <dgm:t>
        <a:bodyPr/>
        <a:lstStyle/>
        <a:p>
          <a:endParaRPr lang="en-US"/>
        </a:p>
      </dgm:t>
    </dgm:pt>
    <dgm:pt modelId="{2B42BEE0-7244-4025-83F3-8D1F6D50D9ED}" type="pres">
      <dgm:prSet presAssocID="{5482E0A6-F9D0-4FF2-8B81-5833B89EF7AB}" presName="spNode" presStyleCnt="0"/>
      <dgm:spPr/>
    </dgm:pt>
    <dgm:pt modelId="{D452B7D9-64FD-4965-982E-BCDF5D6B2D3B}" type="pres">
      <dgm:prSet presAssocID="{40EAFDD6-1D84-4845-B736-BCD7EB3DCDF9}" presName="sibTrans" presStyleLbl="sibTrans1D1" presStyleIdx="1" presStyleCnt="6"/>
      <dgm:spPr/>
      <dgm:t>
        <a:bodyPr/>
        <a:lstStyle/>
        <a:p>
          <a:endParaRPr lang="en-US"/>
        </a:p>
      </dgm:t>
    </dgm:pt>
    <dgm:pt modelId="{2709B553-79BD-43B1-9925-FF555B86F4E2}" type="pres">
      <dgm:prSet presAssocID="{1E9548F1-8D91-44C9-8BB9-64C1279B9D3E}" presName="node" presStyleLbl="node1" presStyleIdx="2" presStyleCnt="6" custRadScaleRad="101182" custRadScaleInc="-6615">
        <dgm:presLayoutVars>
          <dgm:bulletEnabled val="1"/>
        </dgm:presLayoutVars>
      </dgm:prSet>
      <dgm:spPr/>
      <dgm:t>
        <a:bodyPr/>
        <a:lstStyle/>
        <a:p>
          <a:endParaRPr lang="en-US"/>
        </a:p>
      </dgm:t>
    </dgm:pt>
    <dgm:pt modelId="{61B4838D-BE56-44ED-A7DC-2B74BB04074C}" type="pres">
      <dgm:prSet presAssocID="{1E9548F1-8D91-44C9-8BB9-64C1279B9D3E}" presName="spNode" presStyleCnt="0"/>
      <dgm:spPr/>
    </dgm:pt>
    <dgm:pt modelId="{09EF18BE-EE4E-4762-9D07-64472625E652}" type="pres">
      <dgm:prSet presAssocID="{46C71120-12A1-46A2-8F8B-B8E1221009A4}" presName="sibTrans" presStyleLbl="sibTrans1D1" presStyleIdx="2" presStyleCnt="6"/>
      <dgm:spPr/>
      <dgm:t>
        <a:bodyPr/>
        <a:lstStyle/>
        <a:p>
          <a:endParaRPr lang="en-US"/>
        </a:p>
      </dgm:t>
    </dgm:pt>
    <dgm:pt modelId="{B2A76404-9598-4E98-932D-33147209B79C}" type="pres">
      <dgm:prSet presAssocID="{F48635BF-1C59-4C84-B70C-DD30BFF66DEB}" presName="node" presStyleLbl="node1" presStyleIdx="3" presStyleCnt="6">
        <dgm:presLayoutVars>
          <dgm:bulletEnabled val="1"/>
        </dgm:presLayoutVars>
      </dgm:prSet>
      <dgm:spPr/>
      <dgm:t>
        <a:bodyPr/>
        <a:lstStyle/>
        <a:p>
          <a:endParaRPr lang="en-US"/>
        </a:p>
      </dgm:t>
    </dgm:pt>
    <dgm:pt modelId="{4AA6A196-4146-4C88-88F9-565E30C8E5A4}" type="pres">
      <dgm:prSet presAssocID="{F48635BF-1C59-4C84-B70C-DD30BFF66DEB}" presName="spNode" presStyleCnt="0"/>
      <dgm:spPr/>
    </dgm:pt>
    <dgm:pt modelId="{1FA35515-E7BD-4ADE-B013-CB2E6C9764E9}" type="pres">
      <dgm:prSet presAssocID="{DECFDE2E-EB3A-4049-874D-E1466FE96895}" presName="sibTrans" presStyleLbl="sibTrans1D1" presStyleIdx="3" presStyleCnt="6"/>
      <dgm:spPr/>
      <dgm:t>
        <a:bodyPr/>
        <a:lstStyle/>
        <a:p>
          <a:endParaRPr lang="en-US"/>
        </a:p>
      </dgm:t>
    </dgm:pt>
    <dgm:pt modelId="{1677270D-2DC4-4B78-BB02-9E460969B05F}" type="pres">
      <dgm:prSet presAssocID="{1091652D-733B-4C12-87AE-B92F9956B79F}" presName="node" presStyleLbl="node1" presStyleIdx="4" presStyleCnt="6">
        <dgm:presLayoutVars>
          <dgm:bulletEnabled val="1"/>
        </dgm:presLayoutVars>
      </dgm:prSet>
      <dgm:spPr/>
      <dgm:t>
        <a:bodyPr/>
        <a:lstStyle/>
        <a:p>
          <a:endParaRPr lang="en-US"/>
        </a:p>
      </dgm:t>
    </dgm:pt>
    <dgm:pt modelId="{A82602C2-38DD-45DB-AF99-C4BA42D334A6}" type="pres">
      <dgm:prSet presAssocID="{1091652D-733B-4C12-87AE-B92F9956B79F}" presName="spNode" presStyleCnt="0"/>
      <dgm:spPr/>
    </dgm:pt>
    <dgm:pt modelId="{BF3B9802-AC78-48D5-AC4B-12014E6DC3EB}" type="pres">
      <dgm:prSet presAssocID="{6E9F7684-6666-4DA0-A7B4-5F86CAD34908}" presName="sibTrans" presStyleLbl="sibTrans1D1" presStyleIdx="4" presStyleCnt="6"/>
      <dgm:spPr/>
      <dgm:t>
        <a:bodyPr/>
        <a:lstStyle/>
        <a:p>
          <a:endParaRPr lang="en-US"/>
        </a:p>
      </dgm:t>
    </dgm:pt>
    <dgm:pt modelId="{26AD7F50-BF46-40BC-92FD-0636E6F1E860}" type="pres">
      <dgm:prSet presAssocID="{554EA131-3F45-4E16-A281-C653E96AFFF9}" presName="node" presStyleLbl="node1" presStyleIdx="5" presStyleCnt="6">
        <dgm:presLayoutVars>
          <dgm:bulletEnabled val="1"/>
        </dgm:presLayoutVars>
      </dgm:prSet>
      <dgm:spPr/>
      <dgm:t>
        <a:bodyPr/>
        <a:lstStyle/>
        <a:p>
          <a:endParaRPr lang="en-US"/>
        </a:p>
      </dgm:t>
    </dgm:pt>
    <dgm:pt modelId="{26FDE9FE-DF95-41B8-8D15-A290FF2857DB}" type="pres">
      <dgm:prSet presAssocID="{554EA131-3F45-4E16-A281-C653E96AFFF9}" presName="spNode" presStyleCnt="0"/>
      <dgm:spPr/>
    </dgm:pt>
    <dgm:pt modelId="{3E978657-252A-46EA-ACF6-14FB23FE37A7}" type="pres">
      <dgm:prSet presAssocID="{D6AA5FB5-D78C-4CC6-B5F3-1CF8C857C25A}" presName="sibTrans" presStyleLbl="sibTrans1D1" presStyleIdx="5" presStyleCnt="6"/>
      <dgm:spPr/>
      <dgm:t>
        <a:bodyPr/>
        <a:lstStyle/>
        <a:p>
          <a:endParaRPr lang="en-US"/>
        </a:p>
      </dgm:t>
    </dgm:pt>
  </dgm:ptLst>
  <dgm:cxnLst>
    <dgm:cxn modelId="{4510EC3D-6EAD-497F-9A6A-85B794CE1DA4}" type="presOf" srcId="{DECFDE2E-EB3A-4049-874D-E1466FE96895}" destId="{1FA35515-E7BD-4ADE-B013-CB2E6C9764E9}" srcOrd="0" destOrd="0" presId="urn:microsoft.com/office/officeart/2005/8/layout/cycle5"/>
    <dgm:cxn modelId="{1403D2E9-0F50-4DCA-8450-458775C56D7E}" srcId="{4C170194-ACF4-4207-B2EA-E1D00CBF5A03}" destId="{F48635BF-1C59-4C84-B70C-DD30BFF66DEB}" srcOrd="3" destOrd="0" parTransId="{7A901C13-74AF-4D30-A4EF-5AA4544C499A}" sibTransId="{DECFDE2E-EB3A-4049-874D-E1466FE96895}"/>
    <dgm:cxn modelId="{89848ACD-F237-42D0-ADF4-26024C451618}" srcId="{4C170194-ACF4-4207-B2EA-E1D00CBF5A03}" destId="{1091652D-733B-4C12-87AE-B92F9956B79F}" srcOrd="4" destOrd="0" parTransId="{0CA936A6-0144-4779-8E88-C2F042B13AAC}" sibTransId="{6E9F7684-6666-4DA0-A7B4-5F86CAD34908}"/>
    <dgm:cxn modelId="{3283112A-A9D4-4577-BCE4-CEEC3129D6E3}" type="presOf" srcId="{F48635BF-1C59-4C84-B70C-DD30BFF66DEB}" destId="{B2A76404-9598-4E98-932D-33147209B79C}" srcOrd="0" destOrd="0" presId="urn:microsoft.com/office/officeart/2005/8/layout/cycle5"/>
    <dgm:cxn modelId="{981B4EA4-B97E-4C34-B83B-7B369FEFF1F1}" type="presOf" srcId="{6E9F7684-6666-4DA0-A7B4-5F86CAD34908}" destId="{BF3B9802-AC78-48D5-AC4B-12014E6DC3EB}" srcOrd="0" destOrd="0" presId="urn:microsoft.com/office/officeart/2005/8/layout/cycle5"/>
    <dgm:cxn modelId="{E4A51A3B-68AC-492D-8073-D112C6EAFF43}" type="presOf" srcId="{46C71120-12A1-46A2-8F8B-B8E1221009A4}" destId="{09EF18BE-EE4E-4762-9D07-64472625E652}" srcOrd="0" destOrd="0" presId="urn:microsoft.com/office/officeart/2005/8/layout/cycle5"/>
    <dgm:cxn modelId="{C498956D-F2C6-46F3-8F22-FACA74A5FD65}" type="presOf" srcId="{6F50CB21-95BE-4338-AAC0-15B442B0EE56}" destId="{5331EAB7-4D89-44BB-A90A-AACD0F920372}" srcOrd="0" destOrd="0" presId="urn:microsoft.com/office/officeart/2005/8/layout/cycle5"/>
    <dgm:cxn modelId="{9B1D28D9-29D3-4B5B-9917-A89F733D4CD4}" type="presOf" srcId="{4C170194-ACF4-4207-B2EA-E1D00CBF5A03}" destId="{86BC4314-B084-48DC-B4D6-AC4E9334EE3F}" srcOrd="0" destOrd="0" presId="urn:microsoft.com/office/officeart/2005/8/layout/cycle5"/>
    <dgm:cxn modelId="{411127F5-958B-4530-8F20-A69F47D0302F}" type="presOf" srcId="{1091652D-733B-4C12-87AE-B92F9956B79F}" destId="{1677270D-2DC4-4B78-BB02-9E460969B05F}" srcOrd="0" destOrd="0" presId="urn:microsoft.com/office/officeart/2005/8/layout/cycle5"/>
    <dgm:cxn modelId="{7862E1BE-F4B0-4BEC-8D51-1F24FE6468B2}" type="presOf" srcId="{554EA131-3F45-4E16-A281-C653E96AFFF9}" destId="{26AD7F50-BF46-40BC-92FD-0636E6F1E860}" srcOrd="0" destOrd="0" presId="urn:microsoft.com/office/officeart/2005/8/layout/cycle5"/>
    <dgm:cxn modelId="{2459513F-721B-4897-8412-17CE1BE2F531}" type="presOf" srcId="{3C2E0CA7-7305-4C67-B46F-B55E2039347A}" destId="{5225A3AB-A5AE-4763-9169-7B9C94E67C2A}" srcOrd="0" destOrd="0" presId="urn:microsoft.com/office/officeart/2005/8/layout/cycle5"/>
    <dgm:cxn modelId="{F3845CD7-67C1-4974-92B1-9CFBBF3C7479}" srcId="{4C170194-ACF4-4207-B2EA-E1D00CBF5A03}" destId="{6F50CB21-95BE-4338-AAC0-15B442B0EE56}" srcOrd="0" destOrd="0" parTransId="{F3B99C0C-5A46-414B-BDAC-FDB972B4A7AC}" sibTransId="{3C2E0CA7-7305-4C67-B46F-B55E2039347A}"/>
    <dgm:cxn modelId="{07A3E86E-C4F9-401C-AC7F-73C44F208A6A}" srcId="{4C170194-ACF4-4207-B2EA-E1D00CBF5A03}" destId="{554EA131-3F45-4E16-A281-C653E96AFFF9}" srcOrd="5" destOrd="0" parTransId="{E028614C-FEE7-4C77-9CFB-D47846DA36D9}" sibTransId="{D6AA5FB5-D78C-4CC6-B5F3-1CF8C857C25A}"/>
    <dgm:cxn modelId="{636C776A-E3C1-4A04-B389-B79A3306570B}" type="presOf" srcId="{40EAFDD6-1D84-4845-B736-BCD7EB3DCDF9}" destId="{D452B7D9-64FD-4965-982E-BCDF5D6B2D3B}" srcOrd="0" destOrd="0" presId="urn:microsoft.com/office/officeart/2005/8/layout/cycle5"/>
    <dgm:cxn modelId="{28029C57-B89E-4238-9551-62FD7A25CB0C}" type="presOf" srcId="{1E9548F1-8D91-44C9-8BB9-64C1279B9D3E}" destId="{2709B553-79BD-43B1-9925-FF555B86F4E2}" srcOrd="0" destOrd="0" presId="urn:microsoft.com/office/officeart/2005/8/layout/cycle5"/>
    <dgm:cxn modelId="{4D4F793A-14B1-45BD-A41F-7D60C246103C}" type="presOf" srcId="{5482E0A6-F9D0-4FF2-8B81-5833B89EF7AB}" destId="{A0B90628-DC24-4D00-9FA4-5CF672D18962}" srcOrd="0" destOrd="0" presId="urn:microsoft.com/office/officeart/2005/8/layout/cycle5"/>
    <dgm:cxn modelId="{B2A7A665-3F9F-49D5-9100-620559C8A27C}" srcId="{4C170194-ACF4-4207-B2EA-E1D00CBF5A03}" destId="{5482E0A6-F9D0-4FF2-8B81-5833B89EF7AB}" srcOrd="1" destOrd="0" parTransId="{034715CA-656B-4D36-830B-8614A2882B96}" sibTransId="{40EAFDD6-1D84-4845-B736-BCD7EB3DCDF9}"/>
    <dgm:cxn modelId="{6C7EAFE6-5834-4AEE-B1DD-82033E700F69}" srcId="{4C170194-ACF4-4207-B2EA-E1D00CBF5A03}" destId="{1E9548F1-8D91-44C9-8BB9-64C1279B9D3E}" srcOrd="2" destOrd="0" parTransId="{0A53217C-F5FF-4C5E-8199-CD0B6C9A50A3}" sibTransId="{46C71120-12A1-46A2-8F8B-B8E1221009A4}"/>
    <dgm:cxn modelId="{0EF58727-1D42-4871-A3EE-AC009D1CEA7E}" type="presOf" srcId="{D6AA5FB5-D78C-4CC6-B5F3-1CF8C857C25A}" destId="{3E978657-252A-46EA-ACF6-14FB23FE37A7}" srcOrd="0" destOrd="0" presId="urn:microsoft.com/office/officeart/2005/8/layout/cycle5"/>
    <dgm:cxn modelId="{B3B6A134-0C1B-4ED8-B79D-82B5D4DC40E3}" type="presParOf" srcId="{86BC4314-B084-48DC-B4D6-AC4E9334EE3F}" destId="{5331EAB7-4D89-44BB-A90A-AACD0F920372}" srcOrd="0" destOrd="0" presId="urn:microsoft.com/office/officeart/2005/8/layout/cycle5"/>
    <dgm:cxn modelId="{06117901-4918-4C3B-B91C-70F3981EB011}" type="presParOf" srcId="{86BC4314-B084-48DC-B4D6-AC4E9334EE3F}" destId="{AD984B28-39D4-4489-906C-8BD750D8421E}" srcOrd="1" destOrd="0" presId="urn:microsoft.com/office/officeart/2005/8/layout/cycle5"/>
    <dgm:cxn modelId="{7E9D4B41-B28F-4C5C-BD50-67DCFF0D42E7}" type="presParOf" srcId="{86BC4314-B084-48DC-B4D6-AC4E9334EE3F}" destId="{5225A3AB-A5AE-4763-9169-7B9C94E67C2A}" srcOrd="2" destOrd="0" presId="urn:microsoft.com/office/officeart/2005/8/layout/cycle5"/>
    <dgm:cxn modelId="{C39B65A6-E212-48F0-AC94-5C0E4B6C8894}" type="presParOf" srcId="{86BC4314-B084-48DC-B4D6-AC4E9334EE3F}" destId="{A0B90628-DC24-4D00-9FA4-5CF672D18962}" srcOrd="3" destOrd="0" presId="urn:microsoft.com/office/officeart/2005/8/layout/cycle5"/>
    <dgm:cxn modelId="{A9A4769B-83FA-4FD8-8B34-B1E267B7CF14}" type="presParOf" srcId="{86BC4314-B084-48DC-B4D6-AC4E9334EE3F}" destId="{2B42BEE0-7244-4025-83F3-8D1F6D50D9ED}" srcOrd="4" destOrd="0" presId="urn:microsoft.com/office/officeart/2005/8/layout/cycle5"/>
    <dgm:cxn modelId="{35EB8AA7-E1BD-4CC7-A308-3F3F99E5441F}" type="presParOf" srcId="{86BC4314-B084-48DC-B4D6-AC4E9334EE3F}" destId="{D452B7D9-64FD-4965-982E-BCDF5D6B2D3B}" srcOrd="5" destOrd="0" presId="urn:microsoft.com/office/officeart/2005/8/layout/cycle5"/>
    <dgm:cxn modelId="{0C66B6D3-0A62-4263-9B18-761312BB0579}" type="presParOf" srcId="{86BC4314-B084-48DC-B4D6-AC4E9334EE3F}" destId="{2709B553-79BD-43B1-9925-FF555B86F4E2}" srcOrd="6" destOrd="0" presId="urn:microsoft.com/office/officeart/2005/8/layout/cycle5"/>
    <dgm:cxn modelId="{E1657F72-76D2-4977-84E2-B363E280907A}" type="presParOf" srcId="{86BC4314-B084-48DC-B4D6-AC4E9334EE3F}" destId="{61B4838D-BE56-44ED-A7DC-2B74BB04074C}" srcOrd="7" destOrd="0" presId="urn:microsoft.com/office/officeart/2005/8/layout/cycle5"/>
    <dgm:cxn modelId="{53A3B3CF-9002-457A-ADAA-B70D6DFFAE4F}" type="presParOf" srcId="{86BC4314-B084-48DC-B4D6-AC4E9334EE3F}" destId="{09EF18BE-EE4E-4762-9D07-64472625E652}" srcOrd="8" destOrd="0" presId="urn:microsoft.com/office/officeart/2005/8/layout/cycle5"/>
    <dgm:cxn modelId="{8C09B052-7362-422B-AC44-C13E15DDADD0}" type="presParOf" srcId="{86BC4314-B084-48DC-B4D6-AC4E9334EE3F}" destId="{B2A76404-9598-4E98-932D-33147209B79C}" srcOrd="9" destOrd="0" presId="urn:microsoft.com/office/officeart/2005/8/layout/cycle5"/>
    <dgm:cxn modelId="{7640FE56-C813-4CD1-8A4E-BCBDC662EA47}" type="presParOf" srcId="{86BC4314-B084-48DC-B4D6-AC4E9334EE3F}" destId="{4AA6A196-4146-4C88-88F9-565E30C8E5A4}" srcOrd="10" destOrd="0" presId="urn:microsoft.com/office/officeart/2005/8/layout/cycle5"/>
    <dgm:cxn modelId="{B061CC62-7B17-4D1C-99E2-2E418FA839AE}" type="presParOf" srcId="{86BC4314-B084-48DC-B4D6-AC4E9334EE3F}" destId="{1FA35515-E7BD-4ADE-B013-CB2E6C9764E9}" srcOrd="11" destOrd="0" presId="urn:microsoft.com/office/officeart/2005/8/layout/cycle5"/>
    <dgm:cxn modelId="{278EB439-2E1A-4314-A317-71E4E859B768}" type="presParOf" srcId="{86BC4314-B084-48DC-B4D6-AC4E9334EE3F}" destId="{1677270D-2DC4-4B78-BB02-9E460969B05F}" srcOrd="12" destOrd="0" presId="urn:microsoft.com/office/officeart/2005/8/layout/cycle5"/>
    <dgm:cxn modelId="{F35569F8-AFE6-4615-93D9-50964A12BD1F}" type="presParOf" srcId="{86BC4314-B084-48DC-B4D6-AC4E9334EE3F}" destId="{A82602C2-38DD-45DB-AF99-C4BA42D334A6}" srcOrd="13" destOrd="0" presId="urn:microsoft.com/office/officeart/2005/8/layout/cycle5"/>
    <dgm:cxn modelId="{AD270F72-1811-44B6-B8C0-8461BEE663AC}" type="presParOf" srcId="{86BC4314-B084-48DC-B4D6-AC4E9334EE3F}" destId="{BF3B9802-AC78-48D5-AC4B-12014E6DC3EB}" srcOrd="14" destOrd="0" presId="urn:microsoft.com/office/officeart/2005/8/layout/cycle5"/>
    <dgm:cxn modelId="{FC8CE028-107D-4B4D-A931-419CB826A608}" type="presParOf" srcId="{86BC4314-B084-48DC-B4D6-AC4E9334EE3F}" destId="{26AD7F50-BF46-40BC-92FD-0636E6F1E860}" srcOrd="15" destOrd="0" presId="urn:microsoft.com/office/officeart/2005/8/layout/cycle5"/>
    <dgm:cxn modelId="{B5B6A14F-4C51-4DCD-9CFB-BE91F8DB0FDD}" type="presParOf" srcId="{86BC4314-B084-48DC-B4D6-AC4E9334EE3F}" destId="{26FDE9FE-DF95-41B8-8D15-A290FF2857DB}" srcOrd="16" destOrd="0" presId="urn:microsoft.com/office/officeart/2005/8/layout/cycle5"/>
    <dgm:cxn modelId="{F6B7B95B-FD74-4C9A-9E5E-37232BB68F80}" type="presParOf" srcId="{86BC4314-B084-48DC-B4D6-AC4E9334EE3F}" destId="{3E978657-252A-46EA-ACF6-14FB23FE37A7}"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1EAB7-4D89-44BB-A90A-AACD0F920372}">
      <dsp:nvSpPr>
        <dsp:cNvPr id="0" name=""/>
        <dsp:cNvSpPr/>
      </dsp:nvSpPr>
      <dsp:spPr>
        <a:xfrm>
          <a:off x="3170318" y="3353"/>
          <a:ext cx="1660363" cy="1079236"/>
        </a:xfrm>
        <a:prstGeom prst="roundRect">
          <a:avLst/>
        </a:prstGeom>
        <a:solidFill>
          <a:schemeClr val="accent2">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Outcome </a:t>
          </a:r>
          <a:r>
            <a:rPr lang="en-US" sz="1800" kern="1200" dirty="0"/>
            <a:t>Defined </a:t>
          </a:r>
        </a:p>
        <a:p>
          <a:pPr lvl="0" algn="ctr" defTabSz="800100">
            <a:lnSpc>
              <a:spcPct val="90000"/>
            </a:lnSpc>
            <a:spcBef>
              <a:spcPct val="0"/>
            </a:spcBef>
            <a:spcAft>
              <a:spcPct val="35000"/>
            </a:spcAft>
          </a:pPr>
          <a:r>
            <a:rPr lang="en-US" sz="1800" kern="1200" dirty="0"/>
            <a:t>(Redefined)</a:t>
          </a:r>
        </a:p>
      </dsp:txBody>
      <dsp:txXfrm>
        <a:off x="3170318" y="3353"/>
        <a:ext cx="1660363" cy="1079236"/>
      </dsp:txXfrm>
    </dsp:sp>
    <dsp:sp modelId="{5225A3AB-A5AE-4763-9169-7B9C94E67C2A}">
      <dsp:nvSpPr>
        <dsp:cNvPr id="0" name=""/>
        <dsp:cNvSpPr/>
      </dsp:nvSpPr>
      <dsp:spPr>
        <a:xfrm>
          <a:off x="1457371" y="542971"/>
          <a:ext cx="5086257" cy="5086257"/>
        </a:xfrm>
        <a:custGeom>
          <a:avLst/>
          <a:gdLst/>
          <a:ahLst/>
          <a:cxnLst/>
          <a:rect l="0" t="0" r="0" b="0"/>
          <a:pathLst>
            <a:path>
              <a:moveTo>
                <a:pt x="3582276" y="221992"/>
              </a:moveTo>
              <a:arcTo wR="2543128" hR="2543128" stAng="17647053"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B90628-DC24-4D00-9FA4-5CF672D18962}">
      <dsp:nvSpPr>
        <dsp:cNvPr id="0" name=""/>
        <dsp:cNvSpPr/>
      </dsp:nvSpPr>
      <dsp:spPr>
        <a:xfrm>
          <a:off x="5372732" y="1274917"/>
          <a:ext cx="1660363" cy="10792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Plan methods of assessment</a:t>
          </a:r>
        </a:p>
      </dsp:txBody>
      <dsp:txXfrm>
        <a:off x="5372732" y="1274917"/>
        <a:ext cx="1660363" cy="1079236"/>
      </dsp:txXfrm>
    </dsp:sp>
    <dsp:sp modelId="{D452B7D9-64FD-4965-982E-BCDF5D6B2D3B}">
      <dsp:nvSpPr>
        <dsp:cNvPr id="0" name=""/>
        <dsp:cNvSpPr/>
      </dsp:nvSpPr>
      <dsp:spPr>
        <a:xfrm>
          <a:off x="1474059" y="596363"/>
          <a:ext cx="5086257" cy="5086257"/>
        </a:xfrm>
        <a:custGeom>
          <a:avLst/>
          <a:gdLst/>
          <a:ahLst/>
          <a:cxnLst/>
          <a:rect l="0" t="0" r="0" b="0"/>
          <a:pathLst>
            <a:path>
              <a:moveTo>
                <a:pt x="5034723" y="2033758"/>
              </a:moveTo>
              <a:arcTo wR="2543128" hR="2543128" stAng="20906755" swAng="118428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709B553-79BD-43B1-9925-FF555B86F4E2}">
      <dsp:nvSpPr>
        <dsp:cNvPr id="0" name=""/>
        <dsp:cNvSpPr/>
      </dsp:nvSpPr>
      <dsp:spPr>
        <a:xfrm>
          <a:off x="5427876" y="3781281"/>
          <a:ext cx="1660363" cy="1079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Conduct assessments</a:t>
          </a:r>
        </a:p>
      </dsp:txBody>
      <dsp:txXfrm>
        <a:off x="5427876" y="3781281"/>
        <a:ext cx="1660363" cy="1079236"/>
      </dsp:txXfrm>
    </dsp:sp>
    <dsp:sp modelId="{09EF18BE-EE4E-4762-9D07-64472625E652}">
      <dsp:nvSpPr>
        <dsp:cNvPr id="0" name=""/>
        <dsp:cNvSpPr/>
      </dsp:nvSpPr>
      <dsp:spPr>
        <a:xfrm>
          <a:off x="1519299" y="522468"/>
          <a:ext cx="5086257" cy="5086257"/>
        </a:xfrm>
        <a:custGeom>
          <a:avLst/>
          <a:gdLst/>
          <a:ahLst/>
          <a:cxnLst/>
          <a:rect l="0" t="0" r="0" b="0"/>
          <a:pathLst>
            <a:path>
              <a:moveTo>
                <a:pt x="4166044" y="4501098"/>
              </a:moveTo>
              <a:arcTo wR="2543128" hR="2543128" stAng="3020727" swAng="99717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A76404-9598-4E98-932D-33147209B79C}">
      <dsp:nvSpPr>
        <dsp:cNvPr id="0" name=""/>
        <dsp:cNvSpPr/>
      </dsp:nvSpPr>
      <dsp:spPr>
        <a:xfrm>
          <a:off x="3170318" y="5089610"/>
          <a:ext cx="1660363" cy="10792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Summarizing data</a:t>
          </a:r>
        </a:p>
      </dsp:txBody>
      <dsp:txXfrm>
        <a:off x="3170318" y="5089610"/>
        <a:ext cx="1660363" cy="1079236"/>
      </dsp:txXfrm>
    </dsp:sp>
    <dsp:sp modelId="{1FA35515-E7BD-4ADE-B013-CB2E6C9764E9}">
      <dsp:nvSpPr>
        <dsp:cNvPr id="0" name=""/>
        <dsp:cNvSpPr/>
      </dsp:nvSpPr>
      <dsp:spPr>
        <a:xfrm>
          <a:off x="1457371" y="542971"/>
          <a:ext cx="5086257" cy="5086257"/>
        </a:xfrm>
        <a:custGeom>
          <a:avLst/>
          <a:gdLst/>
          <a:ahLst/>
          <a:cxnLst/>
          <a:rect l="0" t="0" r="0" b="0"/>
          <a:pathLst>
            <a:path>
              <a:moveTo>
                <a:pt x="1503980" y="4864264"/>
              </a:moveTo>
              <a:arcTo wR="2543128" hR="2543128" stAng="6847053" swAng="924282"/>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77270D-2DC4-4B78-BB02-9E460969B05F}">
      <dsp:nvSpPr>
        <dsp:cNvPr id="0" name=""/>
        <dsp:cNvSpPr/>
      </dsp:nvSpPr>
      <dsp:spPr>
        <a:xfrm>
          <a:off x="967904" y="3818046"/>
          <a:ext cx="1660363" cy="107923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Reflection</a:t>
          </a:r>
        </a:p>
      </dsp:txBody>
      <dsp:txXfrm>
        <a:off x="967904" y="3818046"/>
        <a:ext cx="1660363" cy="1079236"/>
      </dsp:txXfrm>
    </dsp:sp>
    <dsp:sp modelId="{BF3B9802-AC78-48D5-AC4B-12014E6DC3EB}">
      <dsp:nvSpPr>
        <dsp:cNvPr id="0" name=""/>
        <dsp:cNvSpPr/>
      </dsp:nvSpPr>
      <dsp:spPr>
        <a:xfrm>
          <a:off x="1457371" y="542971"/>
          <a:ext cx="5086257" cy="5086257"/>
        </a:xfrm>
        <a:custGeom>
          <a:avLst/>
          <a:gdLst/>
          <a:ahLst/>
          <a:cxnLst/>
          <a:rect l="0" t="0" r="0" b="0"/>
          <a:pathLst>
            <a:path>
              <a:moveTo>
                <a:pt x="39651" y="2990458"/>
              </a:moveTo>
              <a:arcTo wR="2543128" hR="2543128" stAng="10192147" swAng="1215707"/>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D7F50-BF46-40BC-92FD-0636E6F1E860}">
      <dsp:nvSpPr>
        <dsp:cNvPr id="0" name=""/>
        <dsp:cNvSpPr/>
      </dsp:nvSpPr>
      <dsp:spPr>
        <a:xfrm>
          <a:off x="967904" y="1274917"/>
          <a:ext cx="1660363" cy="10792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Enhancement</a:t>
          </a:r>
        </a:p>
      </dsp:txBody>
      <dsp:txXfrm>
        <a:off x="967904" y="1274917"/>
        <a:ext cx="1660363" cy="1079236"/>
      </dsp:txXfrm>
    </dsp:sp>
    <dsp:sp modelId="{3E978657-252A-46EA-ACF6-14FB23FE37A7}">
      <dsp:nvSpPr>
        <dsp:cNvPr id="0" name=""/>
        <dsp:cNvSpPr/>
      </dsp:nvSpPr>
      <dsp:spPr>
        <a:xfrm>
          <a:off x="1457371" y="542971"/>
          <a:ext cx="5086257" cy="5086257"/>
        </a:xfrm>
        <a:custGeom>
          <a:avLst/>
          <a:gdLst/>
          <a:ahLst/>
          <a:cxnLst/>
          <a:rect l="0" t="0" r="0" b="0"/>
          <a:pathLst>
            <a:path>
              <a:moveTo>
                <a:pt x="924738" y="581416"/>
              </a:moveTo>
              <a:arcTo wR="2543128" hR="2543128" stAng="13828665" swAng="924282"/>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6BC3B3D-5C04-486C-A427-C0E5DF268DB7}" type="datetimeFigureOut">
              <a:rPr lang="en-US" smtClean="0"/>
              <a:pPr/>
              <a:t>8/21/2015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4D39FB2-344A-4909-8045-FE9FB33C3344}" type="slidenum">
              <a:rPr lang="en-US" smtClean="0"/>
              <a:pPr/>
              <a:t>‹#›</a:t>
            </a:fld>
            <a:endParaRPr lang="en-US" dirty="0"/>
          </a:p>
        </p:txBody>
      </p:sp>
    </p:spTree>
    <p:extLst>
      <p:ext uri="{BB962C8B-B14F-4D97-AF65-F5344CB8AC3E}">
        <p14:creationId xmlns="" xmlns:p14="http://schemas.microsoft.com/office/powerpoint/2010/main" val="59011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F7B2B5-5980-4F7A-B72B-00E36C3642EA}" type="datetimeFigureOut">
              <a:rPr lang="en-US" smtClean="0"/>
              <a:pPr/>
              <a:t>8/21/2015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292EBF-67EA-4CD6-8583-7C8683F7BEE2}" type="slidenum">
              <a:rPr lang="en-US" smtClean="0"/>
              <a:pPr/>
              <a:t>‹#›</a:t>
            </a:fld>
            <a:endParaRPr lang="en-US" dirty="0"/>
          </a:p>
        </p:txBody>
      </p:sp>
    </p:spTree>
    <p:extLst>
      <p:ext uri="{BB962C8B-B14F-4D97-AF65-F5344CB8AC3E}">
        <p14:creationId xmlns="" xmlns:p14="http://schemas.microsoft.com/office/powerpoint/2010/main" val="26434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a:t>
            </a:fld>
            <a:endParaRPr lang="en-US" dirty="0"/>
          </a:p>
        </p:txBody>
      </p:sp>
    </p:spTree>
    <p:extLst>
      <p:ext uri="{BB962C8B-B14F-4D97-AF65-F5344CB8AC3E}">
        <p14:creationId xmlns="" xmlns:p14="http://schemas.microsoft.com/office/powerpoint/2010/main" val="305815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F1E9F3-345C-4002-A875-2A5C4E202CE7}"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Tree>
    <p:extLst>
      <p:ext uri="{BB962C8B-B14F-4D97-AF65-F5344CB8AC3E}">
        <p14:creationId xmlns="" xmlns:p14="http://schemas.microsoft.com/office/powerpoint/2010/main" val="388000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15</a:t>
            </a:fld>
            <a:endParaRPr lang="en-US" dirty="0"/>
          </a:p>
        </p:txBody>
      </p:sp>
    </p:spTree>
    <p:extLst>
      <p:ext uri="{BB962C8B-B14F-4D97-AF65-F5344CB8AC3E}">
        <p14:creationId xmlns="" xmlns:p14="http://schemas.microsoft.com/office/powerpoint/2010/main" val="314660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16</a:t>
            </a:fld>
            <a:endParaRPr lang="en-US" dirty="0"/>
          </a:p>
        </p:txBody>
      </p:sp>
    </p:spTree>
    <p:extLst>
      <p:ext uri="{BB962C8B-B14F-4D97-AF65-F5344CB8AC3E}">
        <p14:creationId xmlns="" xmlns:p14="http://schemas.microsoft.com/office/powerpoint/2010/main" val="153174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17</a:t>
            </a:fld>
            <a:endParaRPr lang="en-US" dirty="0"/>
          </a:p>
        </p:txBody>
      </p:sp>
    </p:spTree>
    <p:extLst>
      <p:ext uri="{BB962C8B-B14F-4D97-AF65-F5344CB8AC3E}">
        <p14:creationId xmlns="" xmlns:p14="http://schemas.microsoft.com/office/powerpoint/2010/main" val="413147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18</a:t>
            </a:fld>
            <a:endParaRPr lang="en-US" dirty="0"/>
          </a:p>
        </p:txBody>
      </p:sp>
    </p:spTree>
    <p:extLst>
      <p:ext uri="{BB962C8B-B14F-4D97-AF65-F5344CB8AC3E}">
        <p14:creationId xmlns="" xmlns:p14="http://schemas.microsoft.com/office/powerpoint/2010/main" val="4131478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19</a:t>
            </a:fld>
            <a:endParaRPr lang="en-US" dirty="0"/>
          </a:p>
        </p:txBody>
      </p:sp>
    </p:spTree>
    <p:extLst>
      <p:ext uri="{BB962C8B-B14F-4D97-AF65-F5344CB8AC3E}">
        <p14:creationId xmlns="" xmlns:p14="http://schemas.microsoft.com/office/powerpoint/2010/main" val="413147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a:t>
            </a:fld>
            <a:endParaRPr lang="en-US" dirty="0"/>
          </a:p>
        </p:txBody>
      </p:sp>
    </p:spTree>
    <p:extLst>
      <p:ext uri="{BB962C8B-B14F-4D97-AF65-F5344CB8AC3E}">
        <p14:creationId xmlns="" xmlns:p14="http://schemas.microsoft.com/office/powerpoint/2010/main" val="2422298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20</a:t>
            </a:fld>
            <a:endParaRPr lang="en-US" dirty="0"/>
          </a:p>
        </p:txBody>
      </p:sp>
    </p:spTree>
    <p:extLst>
      <p:ext uri="{BB962C8B-B14F-4D97-AF65-F5344CB8AC3E}">
        <p14:creationId xmlns="" xmlns:p14="http://schemas.microsoft.com/office/powerpoint/2010/main" val="3167596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21</a:t>
            </a:fld>
            <a:endParaRPr lang="en-US" dirty="0"/>
          </a:p>
        </p:txBody>
      </p:sp>
    </p:spTree>
    <p:extLst>
      <p:ext uri="{BB962C8B-B14F-4D97-AF65-F5344CB8AC3E}">
        <p14:creationId xmlns="" xmlns:p14="http://schemas.microsoft.com/office/powerpoint/2010/main" val="367603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22</a:t>
            </a:fld>
            <a:endParaRPr lang="en-US" dirty="0"/>
          </a:p>
        </p:txBody>
      </p:sp>
    </p:spTree>
    <p:extLst>
      <p:ext uri="{BB962C8B-B14F-4D97-AF65-F5344CB8AC3E}">
        <p14:creationId xmlns="" xmlns:p14="http://schemas.microsoft.com/office/powerpoint/2010/main" val="237587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E24335A-F382-4467-ABAA-F9C0CCFCF360}"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CB905C2-B5F7-49E9-A26A-F3F6A4F2FDAE}"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25</a:t>
            </a:fld>
            <a:endParaRPr lang="en-US" dirty="0"/>
          </a:p>
        </p:txBody>
      </p:sp>
    </p:spTree>
    <p:extLst>
      <p:ext uri="{BB962C8B-B14F-4D97-AF65-F5344CB8AC3E}">
        <p14:creationId xmlns="" xmlns:p14="http://schemas.microsoft.com/office/powerpoint/2010/main" val="1531744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26</a:t>
            </a:fld>
            <a:endParaRPr lang="en-US" dirty="0"/>
          </a:p>
        </p:txBody>
      </p:sp>
    </p:spTree>
    <p:extLst>
      <p:ext uri="{BB962C8B-B14F-4D97-AF65-F5344CB8AC3E}">
        <p14:creationId xmlns="" xmlns:p14="http://schemas.microsoft.com/office/powerpoint/2010/main" val="153174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27</a:t>
            </a:fld>
            <a:endParaRPr lang="en-US" dirty="0"/>
          </a:p>
        </p:txBody>
      </p:sp>
    </p:spTree>
    <p:extLst>
      <p:ext uri="{BB962C8B-B14F-4D97-AF65-F5344CB8AC3E}">
        <p14:creationId xmlns="" xmlns:p14="http://schemas.microsoft.com/office/powerpoint/2010/main" val="1994611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28</a:t>
            </a:fld>
            <a:endParaRPr lang="en-US" dirty="0"/>
          </a:p>
        </p:txBody>
      </p:sp>
    </p:spTree>
    <p:extLst>
      <p:ext uri="{BB962C8B-B14F-4D97-AF65-F5344CB8AC3E}">
        <p14:creationId xmlns="" xmlns:p14="http://schemas.microsoft.com/office/powerpoint/2010/main" val="153174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29</a:t>
            </a:fld>
            <a:endParaRPr lang="en-US" dirty="0"/>
          </a:p>
        </p:txBody>
      </p:sp>
    </p:spTree>
    <p:extLst>
      <p:ext uri="{BB962C8B-B14F-4D97-AF65-F5344CB8AC3E}">
        <p14:creationId xmlns="" xmlns:p14="http://schemas.microsoft.com/office/powerpoint/2010/main" val="153174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Should note that for the SLO process, faculty are in charge. Faculty decide how it will be assessed and what the target or bench mark should be.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9811D3-C165-46C4-B60C-B87F290E364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 xmlns:p14="http://schemas.microsoft.com/office/powerpoint/2010/main" val="1010522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292EBF-67EA-4CD6-8583-7C8683F7BEE2}" type="slidenum">
              <a:rPr lang="en-US" smtClean="0"/>
              <a:pPr/>
              <a:t>30</a:t>
            </a:fld>
            <a:endParaRPr lang="en-US" dirty="0"/>
          </a:p>
        </p:txBody>
      </p:sp>
    </p:spTree>
    <p:extLst>
      <p:ext uri="{BB962C8B-B14F-4D97-AF65-F5344CB8AC3E}">
        <p14:creationId xmlns="" xmlns:p14="http://schemas.microsoft.com/office/powerpoint/2010/main" val="2857516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188089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2378486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1067288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1942098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319065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2968483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64" charset="-128"/>
            </a:endParaRPr>
          </a:p>
        </p:txBody>
      </p:sp>
    </p:spTree>
    <p:extLst>
      <p:ext uri="{BB962C8B-B14F-4D97-AF65-F5344CB8AC3E}">
        <p14:creationId xmlns="" xmlns:p14="http://schemas.microsoft.com/office/powerpoint/2010/main" val="1716620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512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DFC2F24E-B89E-4B6B-AEFD-41F0A5CDCAC7}" type="slidenum">
              <a:rPr lang="en-US" sz="1200" b="0">
                <a:latin typeface="Calibri" pitchFamily="34" charset="0"/>
              </a:rPr>
              <a:pPr algn="r"/>
              <a:t>38</a:t>
            </a:fld>
            <a:endParaRPr lang="en-US" sz="1200" b="0" dirty="0">
              <a:latin typeface="Calibri" pitchFamily="34" charset="0"/>
            </a:endParaRPr>
          </a:p>
        </p:txBody>
      </p:sp>
    </p:spTree>
    <p:extLst>
      <p:ext uri="{BB962C8B-B14F-4D97-AF65-F5344CB8AC3E}">
        <p14:creationId xmlns="" xmlns:p14="http://schemas.microsoft.com/office/powerpoint/2010/main" val="1921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292EBF-67EA-4CD6-8583-7C8683F7BEE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solidFill>
            <a:srgbClr val="F8F8F8"/>
          </a:solidFill>
        </p:spPr>
        <p:txBody>
          <a:bodyPr/>
          <a:lstStyle>
            <a:lvl1pPr>
              <a:defRPr/>
            </a:lvl1pPr>
          </a:lstStyle>
          <a:p>
            <a:r>
              <a:rPr lang="en-US" dirty="0" smtClean="0"/>
              <a:t>Click to edit </a:t>
            </a:r>
            <a:r>
              <a:rPr lang="en-US" dirty="0" err="1" smtClean="0"/>
              <a:t>MWaster</a:t>
            </a:r>
            <a:r>
              <a:rPr lang="en-US" dirty="0" smtClean="0"/>
              <a:t>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2D5F29C-D43D-4378-9410-96E7EB0289C4}" type="datetime1">
              <a:rPr lang="en-US" smtClean="0"/>
              <a:pPr/>
              <a:t>8/21/2015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C61D3-E4C5-468B-A513-563B1D72EB6A}" type="datetime1">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D410E7-B16C-4B50-91D4-2580C645E8D8}" type="datetime1">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4A7491C-9CA3-4CD6-9C0F-E2A02F52BCDB}" type="datetime1">
              <a:rPr lang="en-US" smtClean="0"/>
              <a:pPr/>
              <a:t>8/21/2015</a:t>
            </a:fld>
            <a:endParaRPr lang="en-US" dirty="0"/>
          </a:p>
        </p:txBody>
      </p:sp>
      <p:sp>
        <p:nvSpPr>
          <p:cNvPr id="20" name="Footer Placeholder 19"/>
          <p:cNvSpPr>
            <a:spLocks noGrp="1"/>
          </p:cNvSpPr>
          <p:nvPr>
            <p:ph type="ftr" sz="quarter" idx="11"/>
          </p:nvPr>
        </p:nvSpPr>
        <p:spPr/>
        <p:txBody>
          <a:bodyPr/>
          <a:lstStyle>
            <a:extLst/>
          </a:lstStyle>
          <a:p>
            <a:endParaRPr kumimoji="0" lang="en-US" dirty="0"/>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7E033D-7442-49B3-B8E5-27CC90DDA325}" type="datetime1">
              <a:rPr lang="en-US" smtClean="0"/>
              <a:pPr/>
              <a:t>8/21/2015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3E0E37D-70A7-4983-9CBD-337EDBF9F1E1}" type="datetime1">
              <a:rPr lang="en-US" smtClean="0"/>
              <a:pPr/>
              <a:t>8/21/2015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36E194B-8523-4675-BEE5-67B223B21021}" type="datetime1">
              <a:rPr lang="en-US" smtClean="0"/>
              <a:pPr/>
              <a:t>8/21/2015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6988B3-D3F6-47EA-B084-184766D4C949}" type="datetime1">
              <a:rPr lang="en-US" smtClean="0"/>
              <a:pPr/>
              <a:t>8/21/2015</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83EC37-757B-41F7-95FD-91CF79174288}" type="datetime1">
              <a:rPr lang="en-US" smtClean="0"/>
              <a:pPr/>
              <a:t>8/21/2015</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47CC06-C794-4A18-B084-7F3AE0D38D9C}" type="datetime1">
              <a:rPr lang="en-US" smtClean="0"/>
              <a:pPr/>
              <a:t>8/21/2015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00B833D-7265-4D41-AAFC-B030B402C6CC}" type="datetime1">
              <a:rPr lang="en-US" smtClean="0"/>
              <a:pPr/>
              <a:t>8/21/2015</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8014ED-D634-4596-8A08-CA834BC3C9AF}" type="datetime1">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C89622-3384-4B84-B03A-385F247F56E6}" type="datetime1">
              <a:rPr lang="en-US" smtClean="0"/>
              <a:pPr/>
              <a:t>8/21/2015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5D7D3A-4244-4B04-82F0-3E6B915817BB}" type="datetime1">
              <a:rPr lang="en-US" smtClean="0"/>
              <a:pPr/>
              <a:t>8/21/2015</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F33E0-8A29-4361-A8F3-D53AF5206724}"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17E103-8967-47B9-9E8B-1C781AD2E635}" type="slidenum">
              <a:rPr lang="en-US" altLang="en-US"/>
              <a:pPr/>
              <a:t>‹#›</a:t>
            </a:fld>
            <a:endParaRPr lang="en-US" altLang="en-US"/>
          </a:p>
        </p:txBody>
      </p:sp>
    </p:spTree>
    <p:extLst>
      <p:ext uri="{BB962C8B-B14F-4D97-AF65-F5344CB8AC3E}">
        <p14:creationId xmlns="" xmlns:p14="http://schemas.microsoft.com/office/powerpoint/2010/main" val="2673477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EF488F-29CD-4B12-8BDB-15B4A8365D0D}"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292B087-3F71-4AB4-ACB4-6864D852F8CC}" type="slidenum">
              <a:rPr lang="en-US" altLang="en-US"/>
              <a:pPr/>
              <a:t>‹#›</a:t>
            </a:fld>
            <a:endParaRPr lang="en-US" altLang="en-US"/>
          </a:p>
        </p:txBody>
      </p:sp>
    </p:spTree>
    <p:extLst>
      <p:ext uri="{BB962C8B-B14F-4D97-AF65-F5344CB8AC3E}">
        <p14:creationId xmlns="" xmlns:p14="http://schemas.microsoft.com/office/powerpoint/2010/main" val="76365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1DDEF8-1276-4660-BFBE-E069AB42A94E}"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F7FC47-9E2D-4833-9D2F-672513886B71}" type="slidenum">
              <a:rPr lang="en-US" altLang="en-US"/>
              <a:pPr/>
              <a:t>‹#›</a:t>
            </a:fld>
            <a:endParaRPr lang="en-US" altLang="en-US"/>
          </a:p>
        </p:txBody>
      </p:sp>
    </p:spTree>
    <p:extLst>
      <p:ext uri="{BB962C8B-B14F-4D97-AF65-F5344CB8AC3E}">
        <p14:creationId xmlns="" xmlns:p14="http://schemas.microsoft.com/office/powerpoint/2010/main" val="1418813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5421D5-8397-4011-A488-A0361406F9AD}" type="datetimeFigureOut">
              <a:rPr lang="en-US">
                <a:solidFill>
                  <a:prstClr val="black">
                    <a:tint val="75000"/>
                  </a:prstClr>
                </a:solidFill>
              </a:rPr>
              <a:pPr>
                <a:defRPr/>
              </a:pPr>
              <a:t>8/21/2015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A50D76B-71FB-48D9-ACD9-B9984AEBBB5C}" type="slidenum">
              <a:rPr lang="en-US" altLang="en-US"/>
              <a:pPr/>
              <a:t>‹#›</a:t>
            </a:fld>
            <a:endParaRPr lang="en-US" altLang="en-US"/>
          </a:p>
        </p:txBody>
      </p:sp>
    </p:spTree>
    <p:extLst>
      <p:ext uri="{BB962C8B-B14F-4D97-AF65-F5344CB8AC3E}">
        <p14:creationId xmlns="" xmlns:p14="http://schemas.microsoft.com/office/powerpoint/2010/main" val="13058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390AA4-7961-4195-B8DE-E19C705AC743}" type="datetimeFigureOut">
              <a:rPr lang="en-US">
                <a:solidFill>
                  <a:prstClr val="black">
                    <a:tint val="75000"/>
                  </a:prstClr>
                </a:solidFill>
              </a:rPr>
              <a:pPr>
                <a:defRPr/>
              </a:pPr>
              <a:t>8/21/2015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99C93F4-AC0F-43E7-93C4-3B2688FEF8C3}" type="slidenum">
              <a:rPr lang="en-US" altLang="en-US"/>
              <a:pPr/>
              <a:t>‹#›</a:t>
            </a:fld>
            <a:endParaRPr lang="en-US" altLang="en-US"/>
          </a:p>
        </p:txBody>
      </p:sp>
    </p:spTree>
    <p:extLst>
      <p:ext uri="{BB962C8B-B14F-4D97-AF65-F5344CB8AC3E}">
        <p14:creationId xmlns="" xmlns:p14="http://schemas.microsoft.com/office/powerpoint/2010/main" val="1381974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D3A853-DF33-4F3E-830B-E0B68E43E61C}" type="datetimeFigureOut">
              <a:rPr lang="en-US">
                <a:solidFill>
                  <a:prstClr val="black">
                    <a:tint val="75000"/>
                  </a:prstClr>
                </a:solidFill>
              </a:rPr>
              <a:pPr>
                <a:defRPr/>
              </a:pPr>
              <a:t>8/21/2015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85E3AED-9A29-4AEF-B411-3B9076E677C9}" type="slidenum">
              <a:rPr lang="en-US" altLang="en-US"/>
              <a:pPr/>
              <a:t>‹#›</a:t>
            </a:fld>
            <a:endParaRPr lang="en-US" altLang="en-US"/>
          </a:p>
        </p:txBody>
      </p:sp>
    </p:spTree>
    <p:extLst>
      <p:ext uri="{BB962C8B-B14F-4D97-AF65-F5344CB8AC3E}">
        <p14:creationId xmlns="" xmlns:p14="http://schemas.microsoft.com/office/powerpoint/2010/main" val="401584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BA9473-B6EE-42F2-BA69-F475E76DD4D0}" type="datetimeFigureOut">
              <a:rPr lang="en-US">
                <a:solidFill>
                  <a:prstClr val="black">
                    <a:tint val="75000"/>
                  </a:prstClr>
                </a:solidFill>
              </a:rPr>
              <a:pPr>
                <a:defRPr/>
              </a:pPr>
              <a:t>8/21/2015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7144D01-9B82-46D3-A0D3-6409FD4707A2}" type="slidenum">
              <a:rPr lang="en-US" altLang="en-US"/>
              <a:pPr/>
              <a:t>‹#›</a:t>
            </a:fld>
            <a:endParaRPr lang="en-US" altLang="en-US"/>
          </a:p>
        </p:txBody>
      </p:sp>
    </p:spTree>
    <p:extLst>
      <p:ext uri="{BB962C8B-B14F-4D97-AF65-F5344CB8AC3E}">
        <p14:creationId xmlns="" xmlns:p14="http://schemas.microsoft.com/office/powerpoint/2010/main" val="3905978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FEF5B4-4125-4946-9176-69C04BCD874A}" type="datetimeFigureOut">
              <a:rPr lang="en-US">
                <a:solidFill>
                  <a:prstClr val="black">
                    <a:tint val="75000"/>
                  </a:prstClr>
                </a:solidFill>
              </a:rPr>
              <a:pPr>
                <a:defRPr/>
              </a:pPr>
              <a:t>8/21/2015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7CA0A3-FF07-4C23-9D39-CC09BB621C9F}" type="slidenum">
              <a:rPr lang="en-US" altLang="en-US"/>
              <a:pPr/>
              <a:t>‹#›</a:t>
            </a:fld>
            <a:endParaRPr lang="en-US" altLang="en-US"/>
          </a:p>
        </p:txBody>
      </p:sp>
    </p:spTree>
    <p:extLst>
      <p:ext uri="{BB962C8B-B14F-4D97-AF65-F5344CB8AC3E}">
        <p14:creationId xmlns="" xmlns:p14="http://schemas.microsoft.com/office/powerpoint/2010/main" val="140919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30394DF-09D1-4B67-8B2E-07F8FAB5D9CF}" type="datetime1">
              <a:rPr lang="en-US" smtClean="0"/>
              <a:pPr/>
              <a:t>8/21/2015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2AC5C-F082-48A9-929D-91F1D3A3FBCE}" type="datetimeFigureOut">
              <a:rPr lang="en-US">
                <a:solidFill>
                  <a:prstClr val="black">
                    <a:tint val="75000"/>
                  </a:prstClr>
                </a:solidFill>
              </a:rPr>
              <a:pPr>
                <a:defRPr/>
              </a:pPr>
              <a:t>8/21/2015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FCAA4F8-98A2-4D6C-8AB2-ACA97B2AB471}" type="slidenum">
              <a:rPr lang="en-US" altLang="en-US"/>
              <a:pPr/>
              <a:t>‹#›</a:t>
            </a:fld>
            <a:endParaRPr lang="en-US" altLang="en-US"/>
          </a:p>
        </p:txBody>
      </p:sp>
    </p:spTree>
    <p:extLst>
      <p:ext uri="{BB962C8B-B14F-4D97-AF65-F5344CB8AC3E}">
        <p14:creationId xmlns="" xmlns:p14="http://schemas.microsoft.com/office/powerpoint/2010/main" val="929112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0472D-F86D-4007-B8BE-0DFE55FA7830}"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90F5C26-2779-4D01-A293-DB2737D6027C}" type="slidenum">
              <a:rPr lang="en-US" altLang="en-US"/>
              <a:pPr/>
              <a:t>‹#›</a:t>
            </a:fld>
            <a:endParaRPr lang="en-US" altLang="en-US"/>
          </a:p>
        </p:txBody>
      </p:sp>
    </p:spTree>
    <p:extLst>
      <p:ext uri="{BB962C8B-B14F-4D97-AF65-F5344CB8AC3E}">
        <p14:creationId xmlns="" xmlns:p14="http://schemas.microsoft.com/office/powerpoint/2010/main" val="2902365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0CB5FA-4590-470F-9BAB-7FDF6310DA75}"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BBEDF79-E119-44B1-96CB-737DF35C61B2}" type="slidenum">
              <a:rPr lang="en-US" altLang="en-US"/>
              <a:pPr/>
              <a:t>‹#›</a:t>
            </a:fld>
            <a:endParaRPr lang="en-US" altLang="en-US"/>
          </a:p>
        </p:txBody>
      </p:sp>
    </p:spTree>
    <p:extLst>
      <p:ext uri="{BB962C8B-B14F-4D97-AF65-F5344CB8AC3E}">
        <p14:creationId xmlns="" xmlns:p14="http://schemas.microsoft.com/office/powerpoint/2010/main" val="31315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8A0F4-C879-4F50-A03B-C701552F14F5}" type="datetime1">
              <a:rPr lang="en-US" smtClean="0"/>
              <a:pPr/>
              <a:t>8/21/2015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92C99-6754-4E1B-843A-00B43F27C821}" type="datetime1">
              <a:rPr lang="en-US" smtClean="0"/>
              <a:pPr/>
              <a:t>8/21/2015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5D159-F19B-48C9-9B9B-5E41A927032A}" type="datetime1">
              <a:rPr lang="en-US" smtClean="0"/>
              <a:pPr/>
              <a:t>8/21/2015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5AA9F-B8EC-454B-BC63-8869293B2A78}" type="datetime1">
              <a:rPr lang="en-US" smtClean="0"/>
              <a:pPr/>
              <a:t>8/21/2015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a:t>
            </a:fld>
            <a:endParaRPr lang="en-US" dirty="0"/>
          </a:p>
        </p:txBody>
      </p:sp>
      <p:pic>
        <p:nvPicPr>
          <p:cNvPr id="188417" name="Picture 1"/>
          <p:cNvPicPr>
            <a:picLocks noChangeAspect="1" noChangeArrowheads="1"/>
          </p:cNvPicPr>
          <p:nvPr userDrawn="1"/>
        </p:nvPicPr>
        <p:blipFill>
          <a:blip r:embed="rId2" cstate="print"/>
          <a:srcRect/>
          <a:stretch>
            <a:fillRect/>
          </a:stretch>
        </p:blipFill>
        <p:spPr bwMode="auto">
          <a:xfrm>
            <a:off x="1828800" y="294894"/>
            <a:ext cx="5071491" cy="6563106"/>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137DC-5672-4218-9106-47FE86937DFB}" type="datetime1">
              <a:rPr lang="en-US" smtClean="0"/>
              <a:pPr/>
              <a:t>8/21/2015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3848C-6D36-42EB-B591-5554723CF095}" type="datetime1">
              <a:rPr lang="en-US" smtClean="0"/>
              <a:pPr/>
              <a:t>8/21/2015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7BC59-0008-418E-8837-C0E8EDCE8DD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rgbClr val="F8F8F8"/>
          </a:solidFill>
          <a:scene3d>
            <a:camera prst="orthographicFront"/>
            <a:lightRig rig="threePt" dir="t"/>
          </a:scene3d>
          <a:sp3d contourW="12700">
            <a:bevelT w="165100" prst="coolSlant"/>
            <a:contourClr>
              <a:srgbClr val="FF0000"/>
            </a:contourClr>
          </a:sp3d>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A4058-8D7B-4101-9D9A-55EA57CC662F}" type="datetime1">
              <a:rPr lang="en-US" smtClean="0"/>
              <a:pPr/>
              <a:t>8/21/2015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7BC59-0008-418E-8837-C0E8EDCE8D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alphaModFix amt="81000"/>
            <a:lum bright="6000"/>
          </a:blip>
          <a:srcRect/>
          <a:stretch>
            <a:fillRect l="-38000" r="-38000"/>
          </a:stretch>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8D794A97-0B47-4933-8EB9-63BD78281A92}" type="datetime1">
              <a:rPr lang="en-US" sz="1200" smtClean="0">
                <a:solidFill>
                  <a:schemeClr val="bg2">
                    <a:shade val="50000"/>
                  </a:schemeClr>
                </a:solidFill>
              </a:rPr>
              <a:pPr algn="r" eaLnBrk="1" latinLnBrk="0" hangingPunct="1"/>
              <a:t>8/21/2015</a:t>
            </a:fld>
            <a:endParaRPr lang="en-US" sz="1200" dirty="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dirty="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dirty="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CC2FD-3ADD-4982-B149-76578F2AFBAE}" type="datetimeFigureOut">
              <a:rPr lang="en-US">
                <a:solidFill>
                  <a:prstClr val="black">
                    <a:tint val="75000"/>
                  </a:prstClr>
                </a:solidFill>
              </a:rPr>
              <a:pPr>
                <a:defRPr/>
              </a:pPr>
              <a:t>8/21/2015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275DEC92-26F9-402E-9888-89D33304C8A3}"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 xmlns:p14="http://schemas.microsoft.com/office/powerpoint/2010/main" val="23679893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deanza.edu/slo/"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895600"/>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a:t>Welcome to the Student Learning Outcome Process</a:t>
            </a:r>
            <a:r>
              <a:rPr lang="en-US" b="1" dirty="0" smtClean="0"/>
              <a:t/>
            </a:r>
            <a:br>
              <a:rPr lang="en-US" b="1" dirty="0" smtClean="0"/>
            </a:br>
            <a:endParaRPr lang="en-US" sz="4000" b="1" dirty="0"/>
          </a:p>
        </p:txBody>
      </p:sp>
      <p:sp>
        <p:nvSpPr>
          <p:cNvPr id="3" name="Slide Number Placeholder 2"/>
          <p:cNvSpPr>
            <a:spLocks noGrp="1"/>
          </p:cNvSpPr>
          <p:nvPr>
            <p:ph type="sldNum" sz="quarter" idx="12"/>
          </p:nvPr>
        </p:nvSpPr>
        <p:spPr/>
        <p:txBody>
          <a:bodyPr/>
          <a:lstStyle/>
          <a:p>
            <a:fld id="{7E57BC59-0008-418E-8837-C0E8EDCE8DDD}" type="slidenum">
              <a:rPr lang="en-US" smtClean="0"/>
              <a:pPr/>
              <a:t>1</a:t>
            </a:fld>
            <a:endParaRPr lang="en-US" dirty="0"/>
          </a:p>
        </p:txBody>
      </p:sp>
      <p:sp>
        <p:nvSpPr>
          <p:cNvPr id="6" name="Title 1"/>
          <p:cNvSpPr txBox="1">
            <a:spLocks/>
          </p:cNvSpPr>
          <p:nvPr/>
        </p:nvSpPr>
        <p:spPr>
          <a:xfrm>
            <a:off x="533400" y="3657600"/>
            <a:ext cx="7848600" cy="1752600"/>
          </a:xfrm>
          <a:custGeom>
            <a:avLst/>
            <a:gdLst>
              <a:gd name="connsiteX0" fmla="*/ 0 w 4114800"/>
              <a:gd name="connsiteY0" fmla="*/ 0 h 3352800"/>
              <a:gd name="connsiteX1" fmla="*/ 4114800 w 4114800"/>
              <a:gd name="connsiteY1" fmla="*/ 0 h 3352800"/>
              <a:gd name="connsiteX2" fmla="*/ 4114800 w 4114800"/>
              <a:gd name="connsiteY2" fmla="*/ 3352800 h 3352800"/>
              <a:gd name="connsiteX3" fmla="*/ 0 w 4114800"/>
              <a:gd name="connsiteY3" fmla="*/ 3352800 h 3352800"/>
              <a:gd name="connsiteX4" fmla="*/ 0 w 4114800"/>
              <a:gd name="connsiteY4" fmla="*/ 0 h 33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3352800">
                <a:moveTo>
                  <a:pt x="0" y="0"/>
                </a:moveTo>
                <a:lnTo>
                  <a:pt x="4114800" y="0"/>
                </a:lnTo>
                <a:lnTo>
                  <a:pt x="4114800" y="3352800"/>
                </a:lnTo>
                <a:lnTo>
                  <a:pt x="0" y="3352800"/>
                </a:lnTo>
                <a:lnTo>
                  <a:pt x="0" y="0"/>
                </a:lnTo>
                <a:close/>
              </a:path>
            </a:pathLst>
          </a:cu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7500"/>
          </a:bodyPr>
          <a:lstStyle/>
          <a:p>
            <a:pPr algn="r" fontAlgn="auto">
              <a:spcAft>
                <a:spcPts val="0"/>
              </a:spcAft>
              <a:buFont typeface="Arial" pitchFamily="34" charset="0"/>
              <a:buNone/>
              <a:defRPr/>
            </a:pPr>
            <a:r>
              <a:rPr lang="en-US" sz="2400" b="1" dirty="0" smtClean="0"/>
              <a:t>Veronica Avila</a:t>
            </a:r>
          </a:p>
          <a:p>
            <a:pPr algn="r" fontAlgn="auto">
              <a:spcAft>
                <a:spcPts val="0"/>
              </a:spcAft>
              <a:buFont typeface="Arial" pitchFamily="34" charset="0"/>
              <a:buNone/>
              <a:defRPr/>
            </a:pPr>
            <a:r>
              <a:rPr lang="en-US" sz="2400" b="1" dirty="0" smtClean="0"/>
              <a:t>Mary Pape</a:t>
            </a:r>
          </a:p>
          <a:p>
            <a:pPr algn="r" fontAlgn="auto">
              <a:spcAft>
                <a:spcPts val="0"/>
              </a:spcAft>
              <a:buFont typeface="Arial" pitchFamily="34" charset="0"/>
              <a:buNone/>
              <a:defRPr/>
            </a:pPr>
            <a:r>
              <a:rPr lang="en-US" sz="2400" b="1" dirty="0" smtClean="0"/>
              <a:t>Tono Ramirez</a:t>
            </a:r>
          </a:p>
          <a:p>
            <a:pPr algn="r" fontAlgn="auto">
              <a:spcAft>
                <a:spcPts val="0"/>
              </a:spcAft>
              <a:buFont typeface="Arial" pitchFamily="34" charset="0"/>
              <a:buNone/>
              <a:defRPr/>
            </a:pPr>
            <a:r>
              <a:rPr lang="en-US" sz="2400" b="1" dirty="0" smtClean="0"/>
              <a:t>SLO/SSLO/AUO Coordinators</a:t>
            </a:r>
          </a:p>
        </p:txBody>
      </p:sp>
      <p:pic>
        <p:nvPicPr>
          <p:cNvPr id="7" name="Picture 2" descr="De Anza College • 21250 Stevens Creek Blvd. • Cupertino, CA 95014"/>
          <p:cNvPicPr>
            <a:picLocks noChangeAspect="1" noChangeArrowheads="1"/>
          </p:cNvPicPr>
          <p:nvPr/>
        </p:nvPicPr>
        <p:blipFill>
          <a:blip r:embed="rId3" cstate="print"/>
          <a:srcRect/>
          <a:stretch>
            <a:fillRect/>
          </a:stretch>
        </p:blipFill>
        <p:spPr bwMode="auto">
          <a:xfrm>
            <a:off x="838200" y="533400"/>
            <a:ext cx="2219325" cy="914400"/>
          </a:xfrm>
          <a:prstGeom prst="rect">
            <a:avLst/>
          </a:prstGeom>
          <a:noFill/>
          <a:ln w="9525">
            <a:noFill/>
            <a:miter lim="800000"/>
            <a:headEnd/>
            <a:tailEnd/>
          </a:ln>
        </p:spPr>
      </p:pic>
      <p:grpSp>
        <p:nvGrpSpPr>
          <p:cNvPr id="9" name="Group 8"/>
          <p:cNvGrpSpPr/>
          <p:nvPr/>
        </p:nvGrpSpPr>
        <p:grpSpPr>
          <a:xfrm>
            <a:off x="609601" y="5410200"/>
            <a:ext cx="4190999" cy="838201"/>
            <a:chOff x="609601" y="5410200"/>
            <a:chExt cx="4190999" cy="838201"/>
          </a:xfrm>
        </p:grpSpPr>
        <p:pic>
          <p:nvPicPr>
            <p:cNvPr id="1026" name="Picture 2" descr="C:\Users\Mary Pape\AppData\Local\Microsoft\Windows\Temporary Internet Files\Content.IE5\UXYXFR09\5792711312_c366ed65dd[1].jpg"/>
            <p:cNvPicPr>
              <a:picLocks noChangeAspect="1" noChangeArrowheads="1"/>
            </p:cNvPicPr>
            <p:nvPr/>
          </p:nvPicPr>
          <p:blipFill>
            <a:blip r:embed="rId4" cstate="print"/>
            <a:srcRect/>
            <a:stretch>
              <a:fillRect/>
            </a:stretch>
          </p:blipFill>
          <p:spPr bwMode="auto">
            <a:xfrm>
              <a:off x="609601" y="5410201"/>
              <a:ext cx="1496528" cy="838200"/>
            </a:xfrm>
            <a:prstGeom prst="rect">
              <a:avLst/>
            </a:prstGeom>
            <a:noFill/>
          </p:spPr>
        </p:pic>
        <p:sp>
          <p:nvSpPr>
            <p:cNvPr id="8" name="TextBox 7"/>
            <p:cNvSpPr txBox="1"/>
            <p:nvPr/>
          </p:nvSpPr>
          <p:spPr>
            <a:xfrm>
              <a:off x="2057400" y="5410200"/>
              <a:ext cx="2743200" cy="838200"/>
            </a:xfrm>
            <a:prstGeom prst="rect">
              <a:avLst/>
            </a:prstGeom>
            <a:solidFill>
              <a:srgbClr val="FFFFFF"/>
            </a:solidFill>
          </p:spPr>
          <p:txBody>
            <a:bodyPr wrap="square" rtlCol="0">
              <a:spAutoFit/>
            </a:bodyPr>
            <a:lstStyle/>
            <a:p>
              <a:r>
                <a:rPr lang="en-US" sz="2400" dirty="0" smtClean="0"/>
                <a:t>Visit us at </a:t>
              </a:r>
              <a:r>
                <a:rPr lang="en-US" sz="2400" b="1" dirty="0" smtClean="0">
                  <a:hlinkClick r:id="rId5" action="ppaction://hlinkfile"/>
                </a:rPr>
                <a:t>deanza.edu/</a:t>
              </a:r>
              <a:r>
                <a:rPr lang="en-US" sz="2400" b="1" dirty="0" err="1" smtClean="0">
                  <a:hlinkClick r:id="rId5" action="ppaction://hlinkfile"/>
                </a:rPr>
                <a:t>slo</a:t>
              </a:r>
              <a:endParaRPr lang="en-US" sz="2400" b="1"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r>
              <a:rPr lang="en-US" altLang="en-US" sz="3600" b="1" dirty="0" smtClean="0">
                <a:ea typeface="+mj-ea"/>
                <a:cs typeface="+mj-cs"/>
              </a:rPr>
              <a:t>Student Services Learning Outcomes </a:t>
            </a:r>
            <a:r>
              <a:rPr lang="en-US" sz="3600" dirty="0" smtClean="0"/>
              <a:t>are overarching, clear, and assessable statements that identify and define what a student will be able to know, do, or feel at the successful completion of a specific program, activity, or process.</a:t>
            </a:r>
            <a:endParaRPr lang="en-US" altLang="en-US" sz="3600" b="1" dirty="0" smtClean="0">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10</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r>
              <a:rPr lang="en-US" altLang="en-US" sz="3600" b="1" dirty="0" smtClean="0">
                <a:ea typeface="+mj-ea"/>
                <a:cs typeface="+mj-cs"/>
              </a:rPr>
              <a:t>Student Services Learning Outcomes</a:t>
            </a:r>
          </a:p>
          <a:p>
            <a:pPr marL="285750" indent="1588">
              <a:buNone/>
            </a:pPr>
            <a:r>
              <a:rPr lang="en-US" sz="3600" b="1" dirty="0" smtClean="0">
                <a:solidFill>
                  <a:srgbClr val="00B050"/>
                </a:solidFill>
              </a:rPr>
              <a:t>Upon completion of intake and orientation </a:t>
            </a:r>
            <a:r>
              <a:rPr lang="en-US" sz="3600" b="1" dirty="0" err="1" smtClean="0">
                <a:solidFill>
                  <a:srgbClr val="00B050"/>
                </a:solidFill>
              </a:rPr>
              <a:t>CalWORKs</a:t>
            </a:r>
            <a:r>
              <a:rPr lang="en-US" sz="3600" b="1" dirty="0" smtClean="0">
                <a:solidFill>
                  <a:srgbClr val="00B050"/>
                </a:solidFill>
              </a:rPr>
              <a:t> students will be able to demonstrate their ability to identify and access services available through the Financial Aid system.</a:t>
            </a:r>
            <a:r>
              <a:rPr lang="en-US" sz="3600" b="1" dirty="0" smtClean="0">
                <a:solidFill>
                  <a:srgbClr val="00B050"/>
                </a:solidFill>
              </a:rPr>
              <a:t>(</a:t>
            </a:r>
            <a:r>
              <a:rPr lang="en-US" sz="3600" b="1" dirty="0" smtClean="0">
                <a:solidFill>
                  <a:srgbClr val="00B050"/>
                </a:solidFill>
              </a:rPr>
              <a:t>Dept SS – </a:t>
            </a:r>
            <a:r>
              <a:rPr lang="en-US" sz="3600" b="1" dirty="0" smtClean="0">
                <a:solidFill>
                  <a:srgbClr val="00B050"/>
                </a:solidFill>
              </a:rPr>
              <a:t>Occupational Training Institute)</a:t>
            </a:r>
            <a:endParaRPr lang="en-US" altLang="en-US" sz="3600" b="1" dirty="0" smtClean="0">
              <a:solidFill>
                <a:srgbClr val="00B050"/>
              </a:solidFill>
              <a:ea typeface="+mj-ea"/>
              <a:cs typeface="+mj-cs"/>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11</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endParaRPr lang="en-US" altLang="en-US" sz="3600" b="1" dirty="0" smtClean="0"/>
          </a:p>
          <a:p>
            <a:pPr marL="285750" indent="-857250">
              <a:buFont typeface="+mj-lt"/>
              <a:buAutoNum type="romanUcPeriod" startAt="3"/>
            </a:pPr>
            <a:r>
              <a:rPr lang="en-US" altLang="en-US" sz="3600" b="1" dirty="0" smtClean="0"/>
              <a:t>Administrative Unit Outcomes </a:t>
            </a:r>
            <a:r>
              <a:rPr lang="en-US" sz="3600" dirty="0" smtClean="0"/>
              <a:t>are overarching, clear, and assessable statements that identify and define what a client/customer/student will be able to know, do, or feel at the successful completion of a specific activity or process.</a:t>
            </a:r>
            <a:endParaRPr lang="en-US" altLang="en-US" sz="3600" b="1" dirty="0" smtClean="0"/>
          </a:p>
          <a:p>
            <a:pPr>
              <a:buNone/>
            </a:pPr>
            <a:endParaRPr lang="en-US" sz="3600" dirty="0" smtClean="0"/>
          </a:p>
          <a:p>
            <a:pPr marL="463550" indent="-463550">
              <a:buFont typeface="Wingdings" pitchFamily="2" charset="2"/>
              <a:buChar char="ü"/>
            </a:pPr>
            <a:endParaRPr lang="en-US" sz="2600" b="1" dirty="0" smtClean="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12</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startAt="2"/>
            </a:pPr>
            <a:endParaRPr lang="en-US" altLang="en-US" sz="3600" b="1" dirty="0" smtClean="0"/>
          </a:p>
          <a:p>
            <a:pPr marL="285750" indent="-857250">
              <a:buFont typeface="+mj-lt"/>
              <a:buAutoNum type="romanUcPeriod" startAt="3"/>
            </a:pPr>
            <a:r>
              <a:rPr lang="en-US" altLang="en-US" sz="3600" b="1" dirty="0" smtClean="0"/>
              <a:t>Administrative Unit Outcomes</a:t>
            </a:r>
          </a:p>
          <a:p>
            <a:pPr marL="285750" indent="1588">
              <a:buNone/>
            </a:pPr>
            <a:r>
              <a:rPr lang="en-US" sz="3600" b="1" dirty="0" smtClean="0">
                <a:solidFill>
                  <a:srgbClr val="00B050"/>
                </a:solidFill>
              </a:rPr>
              <a:t>Our goal is to provide the necessary information for clubs to carry out proper cash handling and submit supporting documentation to account for all money received documenting an audit trail</a:t>
            </a:r>
            <a:r>
              <a:rPr lang="en-US" sz="3600" dirty="0" smtClean="0"/>
              <a:t>.</a:t>
            </a:r>
            <a:r>
              <a:rPr lang="en-US" sz="3600" b="1" dirty="0" smtClean="0">
                <a:solidFill>
                  <a:srgbClr val="00B050"/>
                </a:solidFill>
              </a:rPr>
              <a:t>(</a:t>
            </a:r>
            <a:r>
              <a:rPr lang="en-US" sz="3600" b="1" dirty="0" smtClean="0">
                <a:solidFill>
                  <a:srgbClr val="00B050"/>
                </a:solidFill>
              </a:rPr>
              <a:t>Dept FER – </a:t>
            </a:r>
            <a:r>
              <a:rPr lang="en-US" sz="3600" b="1" dirty="0" smtClean="0">
                <a:solidFill>
                  <a:srgbClr val="00B050"/>
                </a:solidFill>
              </a:rPr>
              <a:t>FIN</a:t>
            </a:r>
            <a:r>
              <a:rPr lang="en-US" sz="3600" b="1" dirty="0" smtClean="0">
                <a:solidFill>
                  <a:srgbClr val="00B050"/>
                </a:solidFill>
              </a:rPr>
              <a:t> </a:t>
            </a:r>
            <a:r>
              <a:rPr lang="en-US" sz="3600" b="1" dirty="0" smtClean="0">
                <a:solidFill>
                  <a:srgbClr val="00B050"/>
                </a:solidFill>
              </a:rPr>
              <a:t>– </a:t>
            </a:r>
            <a:r>
              <a:rPr lang="en-US" sz="3600" b="1" dirty="0" smtClean="0">
                <a:solidFill>
                  <a:srgbClr val="00B050"/>
                </a:solidFill>
              </a:rPr>
              <a:t>Student Accounts)</a:t>
            </a:r>
            <a:endParaRPr lang="en-US" sz="3600" b="1" dirty="0" smtClean="0">
              <a:solidFill>
                <a:srgbClr val="00B050"/>
              </a:solidFill>
            </a:endParaRPr>
          </a:p>
          <a:p>
            <a:pPr marL="463550" indent="-463550">
              <a:buFont typeface="Wingdings" pitchFamily="2" charset="2"/>
              <a:buChar char="ü"/>
            </a:pPr>
            <a:endParaRPr lang="en-US" sz="2600" b="1" dirty="0" smtClean="0">
              <a:solidFill>
                <a:srgbClr val="FF0000"/>
              </a:solidFill>
              <a:latin typeface="Arial"/>
            </a:endParaRP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13</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077543748"/>
              </p:ext>
            </p:extLst>
          </p:nvPr>
        </p:nvGraphicFramePr>
        <p:xfrm>
          <a:off x="685800" y="3048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9897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15</a:t>
            </a:fld>
            <a:endParaRPr lang="en-US" dirty="0"/>
          </a:p>
        </p:txBody>
      </p:sp>
      <p:sp>
        <p:nvSpPr>
          <p:cNvPr id="4" name="Title 1"/>
          <p:cNvSpPr txBox="1">
            <a:spLocks/>
          </p:cNvSpPr>
          <p:nvPr/>
        </p:nvSpPr>
        <p:spPr>
          <a:xfrm>
            <a:off x="1066800" y="1981200"/>
            <a:ext cx="6858000" cy="30480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fontScale="92500"/>
          </a:bodyPr>
          <a:lstStyle/>
          <a:p>
            <a:pPr lvl="0" algn="ctr">
              <a:spcBef>
                <a:spcPct val="0"/>
              </a:spcBef>
              <a:defRPr/>
            </a:pPr>
            <a:r>
              <a:rPr kumimoji="0" lang="en-US" sz="9600" b="1" i="0" u="none" strike="noStrike" kern="1200" cap="none" spc="0" normalizeH="0" baseline="0" noProof="0" dirty="0" smtClean="0">
                <a:ln>
                  <a:noFill/>
                </a:ln>
                <a:solidFill>
                  <a:schemeClr val="bg1">
                    <a:lumMod val="75000"/>
                  </a:schemeClr>
                </a:solidFill>
                <a:effectLst/>
                <a:uLnTx/>
                <a:uFillTx/>
                <a:latin typeface="+mj-lt"/>
                <a:ea typeface="+mj-ea"/>
                <a:cs typeface="+mj-cs"/>
              </a:rPr>
              <a:t>I. </a:t>
            </a:r>
            <a:r>
              <a:rPr lang="en-US" sz="9600" b="1" dirty="0" smtClean="0">
                <a:solidFill>
                  <a:schemeClr val="bg1">
                    <a:lumMod val="75000"/>
                  </a:schemeClr>
                </a:solidFill>
              </a:rPr>
              <a:t>Our Road to “Proficiency”</a:t>
            </a:r>
            <a:endParaRPr kumimoji="0" lang="en-US" sz="96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7BC59-0008-418E-8837-C0E8EDCE8DDD}" type="slidenum">
              <a:rPr lang="en-US" smtClean="0"/>
              <a:pPr/>
              <a:t>16</a:t>
            </a:fld>
            <a:endParaRPr lang="en-US" dirty="0"/>
          </a:p>
        </p:txBody>
      </p:sp>
      <p:sp>
        <p:nvSpPr>
          <p:cNvPr id="7" name="10-Point Star 6"/>
          <p:cNvSpPr/>
          <p:nvPr/>
        </p:nvSpPr>
        <p:spPr>
          <a:xfrm>
            <a:off x="52387" y="990600"/>
            <a:ext cx="9144000" cy="5626701"/>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600200" y="838200"/>
            <a:ext cx="6048375" cy="5762625"/>
            <a:chOff x="1600200" y="1143000"/>
            <a:chExt cx="6048375" cy="5076825"/>
          </a:xfrm>
        </p:grpSpPr>
        <p:sp>
          <p:nvSpPr>
            <p:cNvPr id="16" name="AutoShape 3"/>
            <p:cNvSpPr>
              <a:spLocks noChangeArrowheads="1"/>
            </p:cNvSpPr>
            <p:nvPr/>
          </p:nvSpPr>
          <p:spPr bwMode="auto">
            <a:xfrm>
              <a:off x="1600200" y="1143000"/>
              <a:ext cx="6048375" cy="5076825"/>
            </a:xfrm>
            <a:prstGeom prst="triangle">
              <a:avLst>
                <a:gd name="adj" fmla="val 50000"/>
              </a:avLst>
            </a:prstGeom>
            <a:solidFill>
              <a:srgbClr val="FFFFFF"/>
            </a:solidFill>
            <a:ln w="28575">
              <a:solidFill>
                <a:srgbClr val="000000"/>
              </a:solidFill>
              <a:miter lim="800000"/>
              <a:headEnd/>
              <a:tailEnd/>
            </a:ln>
          </p:spPr>
          <p:txBody>
            <a:bodyPr/>
            <a:lstStyle/>
            <a:p>
              <a:endParaRPr lang="en-US"/>
            </a:p>
          </p:txBody>
        </p:sp>
        <p:sp>
          <p:nvSpPr>
            <p:cNvPr id="17" name="Text Box 5"/>
            <p:cNvSpPr txBox="1">
              <a:spLocks noChangeArrowheads="1"/>
            </p:cNvSpPr>
            <p:nvPr/>
          </p:nvSpPr>
          <p:spPr bwMode="auto">
            <a:xfrm>
              <a:off x="3000375" y="5410200"/>
              <a:ext cx="3152775" cy="485775"/>
            </a:xfrm>
            <a:prstGeom prst="rect">
              <a:avLst/>
            </a:prstGeom>
            <a:solidFill>
              <a:srgbClr val="FFFFFF"/>
            </a:solidFill>
            <a:ln w="9525">
              <a:noFill/>
              <a:miter lim="800000"/>
              <a:headEnd/>
              <a:tailEnd/>
            </a:ln>
          </p:spPr>
          <p:txBody>
            <a:bodyPr/>
            <a:lstStyle/>
            <a:p>
              <a:pPr algn="ctr">
                <a:spcAft>
                  <a:spcPts val="1000"/>
                </a:spcAft>
              </a:pPr>
              <a:r>
                <a:rPr lang="en-US" b="1" dirty="0" smtClean="0">
                  <a:latin typeface="Calibri" pitchFamily="34" charset="0"/>
                </a:rPr>
                <a:t>SLOACs/SSLOACs/AUOACs</a:t>
              </a:r>
            </a:p>
            <a:p>
              <a:pPr algn="ctr">
                <a:spcAft>
                  <a:spcPts val="1000"/>
                </a:spcAft>
              </a:pPr>
              <a:endParaRPr lang="en-US" b="1" dirty="0"/>
            </a:p>
          </p:txBody>
        </p:sp>
        <p:sp>
          <p:nvSpPr>
            <p:cNvPr id="18" name="Text Box 6"/>
            <p:cNvSpPr txBox="1">
              <a:spLocks noChangeArrowheads="1"/>
            </p:cNvSpPr>
            <p:nvPr/>
          </p:nvSpPr>
          <p:spPr bwMode="auto">
            <a:xfrm>
              <a:off x="2971800" y="4038600"/>
              <a:ext cx="3276600" cy="838200"/>
            </a:xfrm>
            <a:prstGeom prst="rect">
              <a:avLst/>
            </a:prstGeom>
            <a:solidFill>
              <a:srgbClr val="FFFFFF"/>
            </a:solidFill>
            <a:ln w="9525">
              <a:noFill/>
              <a:miter lim="800000"/>
              <a:headEnd/>
              <a:tailEnd/>
            </a:ln>
          </p:spPr>
          <p:txBody>
            <a:bodyPr/>
            <a:lstStyle/>
            <a:p>
              <a:pPr algn="ctr">
                <a:spcAft>
                  <a:spcPts val="1000"/>
                </a:spcAft>
              </a:pPr>
              <a:r>
                <a:rPr lang="en-US" b="1" dirty="0">
                  <a:latin typeface="Calibri" pitchFamily="34" charset="0"/>
                </a:rPr>
                <a:t>Program Level </a:t>
              </a:r>
              <a:r>
                <a:rPr lang="en-US" b="1" dirty="0" err="1" smtClean="0">
                  <a:latin typeface="Calibri" pitchFamily="34" charset="0"/>
                </a:rPr>
                <a:t>Outomes</a:t>
              </a:r>
              <a:r>
                <a:rPr lang="en-US" b="1" dirty="0" smtClean="0">
                  <a:latin typeface="Calibri" pitchFamily="34" charset="0"/>
                </a:rPr>
                <a:t> &amp; Assessments</a:t>
              </a:r>
              <a:endParaRPr lang="en-US" b="1" dirty="0">
                <a:latin typeface="Calibri" pitchFamily="34" charset="0"/>
              </a:endParaRPr>
            </a:p>
          </p:txBody>
        </p:sp>
        <p:sp>
          <p:nvSpPr>
            <p:cNvPr id="19" name="Text Box 4"/>
            <p:cNvSpPr txBox="1">
              <a:spLocks noChangeArrowheads="1"/>
            </p:cNvSpPr>
            <p:nvPr/>
          </p:nvSpPr>
          <p:spPr bwMode="auto">
            <a:xfrm>
              <a:off x="3886200" y="2667001"/>
              <a:ext cx="1524000" cy="1066800"/>
            </a:xfrm>
            <a:prstGeom prst="rect">
              <a:avLst/>
            </a:prstGeom>
            <a:solidFill>
              <a:srgbClr val="FFFFFF"/>
            </a:solidFill>
            <a:ln w="9525">
              <a:noFill/>
              <a:miter lim="800000"/>
              <a:headEnd/>
              <a:tailEnd/>
            </a:ln>
          </p:spPr>
          <p:txBody>
            <a:bodyPr/>
            <a:lstStyle/>
            <a:p>
              <a:pPr algn="ctr"/>
              <a:r>
                <a:rPr lang="en-US" b="1" dirty="0" smtClean="0">
                  <a:latin typeface="Calibri" pitchFamily="34" charset="0"/>
                </a:rPr>
                <a:t>Institutional</a:t>
              </a:r>
            </a:p>
            <a:p>
              <a:pPr algn="ctr"/>
              <a:r>
                <a:rPr lang="en-US" b="1" dirty="0" smtClean="0">
                  <a:latin typeface="Calibri" pitchFamily="34" charset="0"/>
                </a:rPr>
                <a:t>Level Outcomes</a:t>
              </a:r>
              <a:endParaRPr lang="en-US" b="1" dirty="0"/>
            </a:p>
          </p:txBody>
        </p:sp>
        <p:cxnSp>
          <p:nvCxnSpPr>
            <p:cNvPr id="24" name="Straight Connector 23"/>
            <p:cNvCxnSpPr/>
            <p:nvPr/>
          </p:nvCxnSpPr>
          <p:spPr>
            <a:xfrm>
              <a:off x="2362200" y="4953000"/>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8862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277434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924800" cy="1143000"/>
          </a:xfrm>
        </p:spPr>
        <p:txBody>
          <a:bodyPr>
            <a:normAutofit/>
          </a:bodyPr>
          <a:lstStyle/>
          <a:p>
            <a:pPr algn="l"/>
            <a:r>
              <a:rPr lang="en-US" dirty="0" smtClean="0"/>
              <a:t>Our Progress -&gt;</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17</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1" name="Picture 3"/>
          <p:cNvPicPr>
            <a:picLocks noChangeAspect="1" noChangeArrowheads="1"/>
          </p:cNvPicPr>
          <p:nvPr/>
        </p:nvPicPr>
        <p:blipFill>
          <a:blip r:embed="rId3" cstate="print"/>
          <a:srcRect/>
          <a:stretch>
            <a:fillRect/>
          </a:stretch>
        </p:blipFill>
        <p:spPr bwMode="auto">
          <a:xfrm>
            <a:off x="533400" y="1981200"/>
            <a:ext cx="3276600" cy="1972301"/>
          </a:xfrm>
          <a:prstGeom prst="rect">
            <a:avLst/>
          </a:prstGeom>
          <a:noFill/>
          <a:ln w="9525">
            <a:noFill/>
            <a:miter lim="800000"/>
            <a:headEnd/>
            <a:tailEnd/>
          </a:ln>
          <a:effectLst/>
        </p:spPr>
      </p:pic>
    </p:spTree>
    <p:extLst>
      <p:ext uri="{BB962C8B-B14F-4D97-AF65-F5344CB8AC3E}">
        <p14:creationId xmlns="" xmlns:p14="http://schemas.microsoft.com/office/powerpoint/2010/main" val="2878252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709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924800" cy="1143000"/>
          </a:xfrm>
        </p:spPr>
        <p:txBody>
          <a:bodyPr>
            <a:normAutofit/>
          </a:bodyPr>
          <a:lstStyle/>
          <a:p>
            <a:pPr algn="l"/>
            <a:r>
              <a:rPr lang="en-US" dirty="0" smtClean="0"/>
              <a:t>Our Progress -&gt;</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18</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9530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0" name="Picture 2"/>
          <p:cNvPicPr>
            <a:picLocks noChangeAspect="1" noChangeArrowheads="1"/>
          </p:cNvPicPr>
          <p:nvPr/>
        </p:nvPicPr>
        <p:blipFill>
          <a:blip r:embed="rId3" cstate="print"/>
          <a:srcRect/>
          <a:stretch>
            <a:fillRect/>
          </a:stretch>
        </p:blipFill>
        <p:spPr bwMode="auto">
          <a:xfrm>
            <a:off x="5029200" y="1981200"/>
            <a:ext cx="3216275" cy="1938668"/>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4" cstate="print"/>
          <a:srcRect/>
          <a:stretch>
            <a:fillRect/>
          </a:stretch>
        </p:blipFill>
        <p:spPr bwMode="auto">
          <a:xfrm>
            <a:off x="533400" y="1981200"/>
            <a:ext cx="3276600" cy="1972301"/>
          </a:xfrm>
          <a:prstGeom prst="rect">
            <a:avLst/>
          </a:prstGeom>
          <a:noFill/>
          <a:ln w="9525">
            <a:noFill/>
            <a:miter lim="800000"/>
            <a:headEnd/>
            <a:tailEnd/>
          </a:ln>
          <a:effectLst/>
        </p:spPr>
      </p:pic>
    </p:spTree>
    <p:extLst>
      <p:ext uri="{BB962C8B-B14F-4D97-AF65-F5344CB8AC3E}">
        <p14:creationId xmlns="" xmlns:p14="http://schemas.microsoft.com/office/powerpoint/2010/main" val="2878252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170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24800" cy="1676400"/>
          </a:xfrm>
        </p:spPr>
        <p:txBody>
          <a:bodyPr>
            <a:normAutofit/>
          </a:bodyPr>
          <a:lstStyle/>
          <a:p>
            <a:r>
              <a:rPr lang="en-US" dirty="0" smtClean="0"/>
              <a:t>-&gt;</a:t>
            </a:r>
            <a:r>
              <a:rPr lang="en-US" sz="2800" b="1" dirty="0" smtClean="0"/>
              <a:t>ACCJC Report on 2012 Follow-Up Visit </a:t>
            </a:r>
            <a:br>
              <a:rPr lang="en-US" sz="2800" b="1" dirty="0" smtClean="0"/>
            </a:br>
            <a:r>
              <a:rPr lang="en-US" sz="2800" dirty="0" smtClean="0"/>
              <a:t>“The team found evidence that the College is at proficiency level for SLOs”</a:t>
            </a:r>
            <a:endParaRPr lang="en-US" sz="3800"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19</a:t>
            </a:fld>
            <a:endParaRPr lang="en-US" dirty="0"/>
          </a:p>
        </p:txBody>
      </p:sp>
      <p:sp>
        <p:nvSpPr>
          <p:cNvPr id="6" name="Title 1"/>
          <p:cNvSpPr txBox="1">
            <a:spLocks/>
          </p:cNvSpPr>
          <p:nvPr/>
        </p:nvSpPr>
        <p:spPr>
          <a:xfrm>
            <a:off x="4572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4953000" y="1981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457200" y="42672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4953000" y="4191000"/>
            <a:ext cx="3429000" cy="20574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7090" name="Picture 2"/>
          <p:cNvPicPr>
            <a:picLocks noChangeAspect="1" noChangeArrowheads="1"/>
          </p:cNvPicPr>
          <p:nvPr/>
        </p:nvPicPr>
        <p:blipFill>
          <a:blip r:embed="rId3" cstate="print"/>
          <a:srcRect/>
          <a:stretch>
            <a:fillRect/>
          </a:stretch>
        </p:blipFill>
        <p:spPr bwMode="auto">
          <a:xfrm>
            <a:off x="5029200" y="2023732"/>
            <a:ext cx="3216275" cy="1938668"/>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4" cstate="print"/>
          <a:srcRect/>
          <a:stretch>
            <a:fillRect/>
          </a:stretch>
        </p:blipFill>
        <p:spPr bwMode="auto">
          <a:xfrm>
            <a:off x="533400" y="1981200"/>
            <a:ext cx="3276600" cy="1972301"/>
          </a:xfrm>
          <a:prstGeom prst="rect">
            <a:avLst/>
          </a:prstGeom>
          <a:noFill/>
          <a:ln w="9525">
            <a:noFill/>
            <a:miter lim="800000"/>
            <a:headEnd/>
            <a:tailEnd/>
          </a:ln>
          <a:effectLst/>
        </p:spPr>
      </p:pic>
      <p:pic>
        <p:nvPicPr>
          <p:cNvPr id="217092" name="Picture 4"/>
          <p:cNvPicPr>
            <a:picLocks noChangeAspect="1" noChangeArrowheads="1"/>
          </p:cNvPicPr>
          <p:nvPr/>
        </p:nvPicPr>
        <p:blipFill>
          <a:blip r:embed="rId5" cstate="print"/>
          <a:srcRect/>
          <a:stretch>
            <a:fillRect/>
          </a:stretch>
        </p:blipFill>
        <p:spPr bwMode="auto">
          <a:xfrm>
            <a:off x="609600" y="4321967"/>
            <a:ext cx="3200400" cy="1926433"/>
          </a:xfrm>
          <a:prstGeom prst="rect">
            <a:avLst/>
          </a:prstGeom>
          <a:noFill/>
          <a:ln w="9525">
            <a:noFill/>
            <a:miter lim="800000"/>
            <a:headEnd/>
            <a:tailEnd/>
          </a:ln>
          <a:effectLst/>
        </p:spPr>
      </p:pic>
      <p:pic>
        <p:nvPicPr>
          <p:cNvPr id="217093" name="Picture 5"/>
          <p:cNvPicPr>
            <a:picLocks noChangeAspect="1" noChangeArrowheads="1"/>
          </p:cNvPicPr>
          <p:nvPr/>
        </p:nvPicPr>
        <p:blipFill>
          <a:blip r:embed="rId6" cstate="print"/>
          <a:srcRect/>
          <a:stretch>
            <a:fillRect/>
          </a:stretch>
        </p:blipFill>
        <p:spPr bwMode="auto">
          <a:xfrm>
            <a:off x="5094288" y="4267200"/>
            <a:ext cx="3135312" cy="1887254"/>
          </a:xfrm>
          <a:prstGeom prst="rect">
            <a:avLst/>
          </a:prstGeom>
          <a:noFill/>
          <a:ln w="9525">
            <a:noFill/>
            <a:miter lim="800000"/>
            <a:headEnd/>
            <a:tailEnd/>
          </a:ln>
          <a:effectLst/>
        </p:spPr>
      </p:pic>
    </p:spTree>
    <p:extLst>
      <p:ext uri="{BB962C8B-B14F-4D97-AF65-F5344CB8AC3E}">
        <p14:creationId xmlns="" xmlns:p14="http://schemas.microsoft.com/office/powerpoint/2010/main" val="28782520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57BC59-0008-418E-8837-C0E8EDCE8DDD}" type="slidenum">
              <a:rPr lang="en-US" smtClean="0"/>
              <a:pPr/>
              <a:t>2</a:t>
            </a:fld>
            <a:endParaRPr lang="en-US" dirty="0"/>
          </a:p>
        </p:txBody>
      </p:sp>
      <p:sp>
        <p:nvSpPr>
          <p:cNvPr id="4" name="Title 1"/>
          <p:cNvSpPr txBox="1">
            <a:spLocks/>
          </p:cNvSpPr>
          <p:nvPr/>
        </p:nvSpPr>
        <p:spPr>
          <a:xfrm>
            <a:off x="83820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1028700" marR="0" lvl="0" indent="-398463" defTabSz="914400" rtl="0" eaLnBrk="1" fontAlgn="auto" latinLnBrk="0" hangingPunct="1">
              <a:lnSpc>
                <a:spcPct val="100000"/>
              </a:lnSpc>
              <a:spcBef>
                <a:spcPct val="0"/>
              </a:spcBef>
              <a:spcAft>
                <a:spcPts val="0"/>
              </a:spcAft>
              <a:buClrTx/>
              <a:buSzTx/>
              <a:buFontTx/>
              <a:buAutoNum type="romanUcPeriod"/>
              <a:tabLst/>
              <a:defRPr/>
            </a:pPr>
            <a:r>
              <a:rPr kumimoji="0" lang="en-US" sz="2800" b="1" i="0" u="none" strike="noStrike" kern="1200" cap="none" spc="0" normalizeH="0" baseline="0" noProof="0" dirty="0" smtClean="0">
                <a:ln>
                  <a:noFill/>
                </a:ln>
                <a:effectLst/>
                <a:uLnTx/>
                <a:uFillTx/>
                <a:ea typeface="+mj-ea"/>
                <a:cs typeface="+mj-cs"/>
              </a:rPr>
              <a:t>Our Road to “Proficiency”</a:t>
            </a:r>
            <a:br>
              <a:rPr kumimoji="0" lang="en-US" sz="2800" b="1" i="0" u="none" strike="noStrike" kern="1200" cap="none" spc="0" normalizeH="0" baseline="0" noProof="0" dirty="0" smtClean="0">
                <a:ln>
                  <a:noFill/>
                </a:ln>
                <a:effectLst/>
                <a:uLnTx/>
                <a:uFillTx/>
                <a:ea typeface="+mj-ea"/>
                <a:cs typeface="+mj-cs"/>
              </a:rPr>
            </a:br>
            <a:endParaRPr kumimoji="0" lang="en-US" sz="2800" b="1" i="0" u="none" strike="noStrike" kern="1200" cap="none" spc="0" normalizeH="0" baseline="0" noProof="0" dirty="0" smtClean="0">
              <a:ln>
                <a:noFill/>
              </a:ln>
              <a:effectLst/>
              <a:uLnTx/>
              <a:uFillTx/>
              <a:ea typeface="+mj-ea"/>
              <a:cs typeface="+mj-cs"/>
            </a:endParaRPr>
          </a:p>
          <a:p>
            <a:pPr marL="1028700" lvl="0" indent="-398463">
              <a:spcBef>
                <a:spcPct val="0"/>
              </a:spcBef>
              <a:buFontTx/>
              <a:buAutoNum type="romanUcPeriod"/>
              <a:defRPr/>
            </a:pPr>
            <a:r>
              <a:rPr lang="en-US" sz="2800" b="1" dirty="0" smtClean="0"/>
              <a:t>6-year </a:t>
            </a:r>
            <a:r>
              <a:rPr lang="en-US" sz="2800" b="1" dirty="0"/>
              <a:t>planning cycle </a:t>
            </a:r>
            <a:r>
              <a:rPr lang="en-US" sz="2800" b="1" dirty="0" smtClean="0"/>
              <a:t>document</a:t>
            </a:r>
            <a:br>
              <a:rPr lang="en-US" sz="2800" b="1" dirty="0" smtClean="0"/>
            </a:br>
            <a:endParaRPr lang="en-US" sz="2800" b="1" dirty="0" smtClean="0"/>
          </a:p>
          <a:p>
            <a:pPr marL="1028700" marR="0" lvl="0" indent="-1028700" algn="ctr" defTabSz="914400" rtl="0" eaLnBrk="1" fontAlgn="auto" latinLnBrk="0" hangingPunct="1">
              <a:lnSpc>
                <a:spcPct val="100000"/>
              </a:lnSpc>
              <a:spcBef>
                <a:spcPct val="0"/>
              </a:spcBef>
              <a:spcAft>
                <a:spcPts val="0"/>
              </a:spcAft>
              <a:buClrTx/>
              <a:buSzTx/>
              <a:buFontTx/>
              <a:buAutoNum type="romanUcPeriod"/>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5" name="Title 1"/>
          <p:cNvSpPr>
            <a:spLocks noGrp="1"/>
          </p:cNvSpPr>
          <p:nvPr>
            <p:ph type="title"/>
          </p:nvPr>
        </p:nvSpPr>
        <p:spPr>
          <a:xfrm>
            <a:off x="685800" y="838200"/>
            <a:ext cx="7543800" cy="914400"/>
          </a:xfrm>
        </p:spPr>
        <p:txBody>
          <a:bodyPr>
            <a:normAutofit/>
          </a:bodyPr>
          <a:lstStyle/>
          <a:p>
            <a:pPr lvl="0">
              <a:defRPr/>
            </a:pPr>
            <a:r>
              <a:rPr lang="en-US" b="1" dirty="0" smtClean="0"/>
              <a:t>Contents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Senate</a:t>
            </a:r>
            <a:endParaRPr lang="en-US" dirty="0"/>
          </a:p>
        </p:txBody>
      </p:sp>
      <p:sp>
        <p:nvSpPr>
          <p:cNvPr id="3" name="Slide Number Placeholder 2"/>
          <p:cNvSpPr>
            <a:spLocks noGrp="1"/>
          </p:cNvSpPr>
          <p:nvPr>
            <p:ph type="sldNum" sz="quarter" idx="12"/>
          </p:nvPr>
        </p:nvSpPr>
        <p:spPr>
          <a:xfrm>
            <a:off x="6553200" y="6324600"/>
            <a:ext cx="2133600" cy="365125"/>
          </a:xfrm>
        </p:spPr>
        <p:txBody>
          <a:bodyPr/>
          <a:lstStyle/>
          <a:p>
            <a:fld id="{7E57BC59-0008-418E-8837-C0E8EDCE8DDD}" type="slidenum">
              <a:rPr lang="en-US" smtClean="0"/>
              <a:pPr/>
              <a:t>20</a:t>
            </a:fld>
            <a:endParaRPr lang="en-US" dirty="0"/>
          </a:p>
        </p:txBody>
      </p:sp>
      <p:sp>
        <p:nvSpPr>
          <p:cNvPr id="5" name="TextBox 4"/>
          <p:cNvSpPr txBox="1"/>
          <p:nvPr/>
        </p:nvSpPr>
        <p:spPr>
          <a:xfrm>
            <a:off x="1676400" y="1524000"/>
            <a:ext cx="6248400" cy="646331"/>
          </a:xfrm>
          <a:prstGeom prst="rect">
            <a:avLst/>
          </a:prstGeom>
          <a:solidFill>
            <a:srgbClr val="F8F8F8"/>
          </a:solidFill>
          <a:ln>
            <a:solidFill>
              <a:srgbClr val="FF0000"/>
            </a:solidFill>
          </a:ln>
        </p:spPr>
        <p:txBody>
          <a:bodyPr wrap="square" rtlCol="0">
            <a:spAutoFit/>
          </a:bodyPr>
          <a:lstStyle/>
          <a:p>
            <a:r>
              <a:rPr lang="en-US" dirty="0" smtClean="0"/>
              <a:t>Support from Presidents and Vice Presidents of Academic Senate:</a:t>
            </a:r>
            <a:endParaRPr lang="en-US" dirty="0"/>
          </a:p>
        </p:txBody>
      </p:sp>
      <p:pic>
        <p:nvPicPr>
          <p:cNvPr id="154626" name="Picture 2" descr="http://1.bp.blogspot.com/-bdcWC-K9X7c/Ud26TLTYwqI/AAAAAAAAAzQ/ZjiRu-Sj8h8/s200/Gregory+Anderson.png"/>
          <p:cNvPicPr>
            <a:picLocks noChangeAspect="1" noChangeArrowheads="1"/>
          </p:cNvPicPr>
          <p:nvPr/>
        </p:nvPicPr>
        <p:blipFill>
          <a:blip r:embed="rId3" cstate="print"/>
          <a:srcRect/>
          <a:stretch>
            <a:fillRect/>
          </a:stretch>
        </p:blipFill>
        <p:spPr bwMode="auto">
          <a:xfrm>
            <a:off x="2487168" y="3200400"/>
            <a:ext cx="2008632" cy="2781300"/>
          </a:xfrm>
          <a:prstGeom prst="rect">
            <a:avLst/>
          </a:prstGeom>
          <a:noFill/>
          <a:ln w="12700">
            <a:solidFill>
              <a:srgbClr val="FF0000"/>
            </a:solidFill>
          </a:ln>
        </p:spPr>
      </p:pic>
      <p:pic>
        <p:nvPicPr>
          <p:cNvPr id="8" name="Picture 7" descr="Karen"/>
          <p:cNvPicPr/>
          <p:nvPr/>
        </p:nvPicPr>
        <p:blipFill>
          <a:blip r:embed="rId4" cstate="print"/>
          <a:srcRect l="55151" t="8333" r="5057" b="19017"/>
          <a:stretch>
            <a:fillRect/>
          </a:stretch>
        </p:blipFill>
        <p:spPr bwMode="auto">
          <a:xfrm>
            <a:off x="6810375" y="3200400"/>
            <a:ext cx="2028825" cy="2778125"/>
          </a:xfrm>
          <a:prstGeom prst="rect">
            <a:avLst/>
          </a:prstGeom>
          <a:noFill/>
          <a:ln w="9525">
            <a:solidFill>
              <a:srgbClr val="FF0000"/>
            </a:solidFill>
            <a:miter lim="800000"/>
            <a:headEnd/>
            <a:tailEnd/>
          </a:ln>
        </p:spPr>
      </p:pic>
      <p:pic>
        <p:nvPicPr>
          <p:cNvPr id="9" name="Picture 8" descr="http://www.cccpek.org/lee-wheat.jpg"/>
          <p:cNvPicPr/>
          <p:nvPr/>
        </p:nvPicPr>
        <p:blipFill>
          <a:blip r:embed="rId5" cstate="print"/>
          <a:srcRect r="3653"/>
          <a:stretch>
            <a:fillRect/>
          </a:stretch>
        </p:blipFill>
        <p:spPr bwMode="auto">
          <a:xfrm>
            <a:off x="4619625" y="2286000"/>
            <a:ext cx="2009775" cy="2781300"/>
          </a:xfrm>
          <a:prstGeom prst="rect">
            <a:avLst/>
          </a:prstGeom>
          <a:noFill/>
          <a:ln w="12700">
            <a:solidFill>
              <a:srgbClr val="FF0000"/>
            </a:solidFill>
          </a:ln>
        </p:spPr>
      </p:pic>
      <p:pic>
        <p:nvPicPr>
          <p:cNvPr id="11" name="Picture 10" descr="Anne Argyiou"/>
          <p:cNvPicPr/>
          <p:nvPr/>
        </p:nvPicPr>
        <p:blipFill>
          <a:blip r:embed="rId6" cstate="print"/>
          <a:srcRect l="8097" r="6477"/>
          <a:stretch>
            <a:fillRect/>
          </a:stretch>
        </p:blipFill>
        <p:spPr bwMode="auto">
          <a:xfrm>
            <a:off x="304800" y="2286000"/>
            <a:ext cx="2009775" cy="2781300"/>
          </a:xfrm>
          <a:prstGeom prst="rect">
            <a:avLst/>
          </a:prstGeom>
          <a:noFill/>
          <a:ln w="9525">
            <a:solidFill>
              <a:srgbClr val="FF0000"/>
            </a:solidFill>
            <a:miter lim="800000"/>
            <a:headEnd/>
            <a:tailEnd/>
          </a:ln>
        </p:spPr>
      </p:pic>
    </p:spTree>
    <p:extLst>
      <p:ext uri="{BB962C8B-B14F-4D97-AF65-F5344CB8AC3E}">
        <p14:creationId xmlns="" xmlns:p14="http://schemas.microsoft.com/office/powerpoint/2010/main" val="67169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Structure </a:t>
            </a:r>
            <a:br>
              <a:rPr lang="en-US" dirty="0" smtClean="0"/>
            </a:br>
            <a:r>
              <a:rPr lang="en-US" dirty="0" smtClean="0"/>
              <a:t>- Faculty Driven</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21</a:t>
            </a:fld>
            <a:endParaRPr lang="en-US" dirty="0"/>
          </a:p>
        </p:txBody>
      </p:sp>
      <p:sp>
        <p:nvSpPr>
          <p:cNvPr id="6" name="10-Point Star 5"/>
          <p:cNvSpPr/>
          <p:nvPr/>
        </p:nvSpPr>
        <p:spPr>
          <a:xfrm>
            <a:off x="0" y="14478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1600200" y="1905000"/>
            <a:ext cx="5853690" cy="3886200"/>
          </a:xfrm>
          <a:prstGeom prst="rect">
            <a:avLst/>
          </a:prstGeom>
          <a:noFill/>
          <a:ln w="57150">
            <a:solidFill>
              <a:srgbClr val="C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cstate="print"/>
          <a:srcRect/>
          <a:stretch>
            <a:fillRect/>
          </a:stretch>
        </p:blipFill>
        <p:spPr bwMode="auto">
          <a:xfrm rot="20689734">
            <a:off x="288679" y="1029251"/>
            <a:ext cx="4156947" cy="2759751"/>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l="17039"/>
          <a:stretch>
            <a:fillRect/>
          </a:stretch>
        </p:blipFill>
        <p:spPr bwMode="auto">
          <a:xfrm rot="1411166">
            <a:off x="4350297" y="653268"/>
            <a:ext cx="3928499" cy="3143768"/>
          </a:xfrm>
          <a:prstGeom prst="rect">
            <a:avLst/>
          </a:prstGeom>
          <a:noFill/>
          <a:ln w="9525">
            <a:noFill/>
            <a:miter lim="800000"/>
            <a:headEnd/>
            <a:tailEnd/>
          </a:ln>
        </p:spPr>
      </p:pic>
      <p:pic>
        <p:nvPicPr>
          <p:cNvPr id="204804" name="Picture 4"/>
          <p:cNvPicPr>
            <a:picLocks noChangeAspect="1" noChangeArrowheads="1"/>
          </p:cNvPicPr>
          <p:nvPr/>
        </p:nvPicPr>
        <p:blipFill>
          <a:blip r:embed="rId5" cstate="print"/>
          <a:srcRect/>
          <a:stretch>
            <a:fillRect/>
          </a:stretch>
        </p:blipFill>
        <p:spPr bwMode="auto">
          <a:xfrm>
            <a:off x="4495800" y="3378411"/>
            <a:ext cx="4038600" cy="2681181"/>
          </a:xfrm>
          <a:prstGeom prst="rect">
            <a:avLst/>
          </a:prstGeom>
          <a:noFill/>
          <a:ln w="9525">
            <a:noFill/>
            <a:miter lim="800000"/>
            <a:headEnd/>
            <a:tailEnd/>
          </a:ln>
        </p:spPr>
      </p:pic>
      <p:pic>
        <p:nvPicPr>
          <p:cNvPr id="204805" name="Picture 5"/>
          <p:cNvPicPr>
            <a:picLocks noChangeAspect="1" noChangeArrowheads="1"/>
          </p:cNvPicPr>
          <p:nvPr/>
        </p:nvPicPr>
        <p:blipFill>
          <a:blip r:embed="rId6" cstate="print"/>
          <a:srcRect l="34444" t="16527" r="16667"/>
          <a:stretch>
            <a:fillRect/>
          </a:stretch>
        </p:blipFill>
        <p:spPr bwMode="auto">
          <a:xfrm>
            <a:off x="1447800" y="2667000"/>
            <a:ext cx="3352800" cy="380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02"/>
                                        </p:tgtEl>
                                        <p:attrNameLst>
                                          <p:attrName>style.visibility</p:attrName>
                                        </p:attrNameLst>
                                      </p:cBhvr>
                                      <p:to>
                                        <p:strVal val="visible"/>
                                      </p:to>
                                    </p:set>
                                    <p:animEffect transition="in" filter="fade">
                                      <p:cBhvr>
                                        <p:cTn id="7" dur="2000"/>
                                        <p:tgtEl>
                                          <p:spTgt spid="20480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03"/>
                                        </p:tgtEl>
                                        <p:attrNameLst>
                                          <p:attrName>style.visibility</p:attrName>
                                        </p:attrNameLst>
                                      </p:cBhvr>
                                      <p:to>
                                        <p:strVal val="visible"/>
                                      </p:to>
                                    </p:set>
                                    <p:animEffect transition="in" filter="fade">
                                      <p:cBhvr>
                                        <p:cTn id="11" dur="2000"/>
                                        <p:tgtEl>
                                          <p:spTgt spid="20480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4804"/>
                                        </p:tgtEl>
                                        <p:attrNameLst>
                                          <p:attrName>style.visibility</p:attrName>
                                        </p:attrNameLst>
                                      </p:cBhvr>
                                      <p:to>
                                        <p:strVal val="visible"/>
                                      </p:to>
                                    </p:set>
                                    <p:animEffect transition="in" filter="fade">
                                      <p:cBhvr>
                                        <p:cTn id="15" dur="2000"/>
                                        <p:tgtEl>
                                          <p:spTgt spid="20480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4805"/>
                                        </p:tgtEl>
                                        <p:attrNameLst>
                                          <p:attrName>style.visibility</p:attrName>
                                        </p:attrNameLst>
                                      </p:cBhvr>
                                      <p:to>
                                        <p:strVal val="visible"/>
                                      </p:to>
                                    </p:set>
                                    <p:animEffect transition="in" filter="fade">
                                      <p:cBhvr>
                                        <p:cTn id="19" dur="20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1267" name="AutoShape 4"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1268" name="Picture 2" descr="Ramirez and Rabbit"/>
          <p:cNvPicPr>
            <a:picLocks noChangeAspect="1" noChangeArrowheads="1"/>
          </p:cNvPicPr>
          <p:nvPr/>
        </p:nvPicPr>
        <p:blipFill>
          <a:blip r:embed="rId3" cstate="print"/>
          <a:srcRect/>
          <a:stretch>
            <a:fillRect/>
          </a:stretch>
        </p:blipFill>
        <p:spPr bwMode="auto">
          <a:xfrm>
            <a:off x="3200400" y="1625600"/>
            <a:ext cx="1981200" cy="2184400"/>
          </a:xfrm>
          <a:prstGeom prst="rect">
            <a:avLst/>
          </a:prstGeom>
          <a:noFill/>
          <a:ln w="57150">
            <a:solidFill>
              <a:srgbClr val="CC9900"/>
            </a:solidFill>
            <a:bevel/>
            <a:headEnd/>
            <a:tailEnd/>
          </a:ln>
        </p:spPr>
      </p:pic>
      <p:pic>
        <p:nvPicPr>
          <p:cNvPr id="11269" name="Picture 4" descr="Mary Pape at De Anza"/>
          <p:cNvPicPr>
            <a:picLocks noChangeAspect="1" noChangeArrowheads="1"/>
          </p:cNvPicPr>
          <p:nvPr/>
        </p:nvPicPr>
        <p:blipFill>
          <a:blip r:embed="rId4" cstate="print"/>
          <a:srcRect/>
          <a:stretch>
            <a:fillRect/>
          </a:stretch>
        </p:blipFill>
        <p:spPr bwMode="auto">
          <a:xfrm>
            <a:off x="838200" y="1646238"/>
            <a:ext cx="1676400" cy="2163762"/>
          </a:xfrm>
          <a:prstGeom prst="rect">
            <a:avLst/>
          </a:prstGeom>
          <a:noFill/>
          <a:ln w="57150">
            <a:solidFill>
              <a:srgbClr val="CC9900"/>
            </a:solidFill>
            <a:bevel/>
            <a:headEnd/>
            <a:tailEnd/>
          </a:ln>
        </p:spPr>
      </p:pic>
      <p:sp>
        <p:nvSpPr>
          <p:cNvPr id="10" name="Right Brace 9"/>
          <p:cNvSpPr/>
          <p:nvPr/>
        </p:nvSpPr>
        <p:spPr>
          <a:xfrm rot="5400000">
            <a:off x="2590800" y="3048000"/>
            <a:ext cx="838200" cy="2514600"/>
          </a:xfrm>
          <a:prstGeom prst="rightBrace">
            <a:avLst/>
          </a:prstGeom>
          <a:ln w="28575">
            <a:solidFill>
              <a:srgbClr val="CC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76200">
                <a:solidFill>
                  <a:schemeClr val="tx1"/>
                </a:solidFill>
              </a:ln>
            </a:endParaRPr>
          </a:p>
        </p:txBody>
      </p:sp>
      <p:sp>
        <p:nvSpPr>
          <p:cNvPr id="11271" name="TextBox 10"/>
          <p:cNvSpPr txBox="1">
            <a:spLocks noChangeArrowheads="1"/>
          </p:cNvSpPr>
          <p:nvPr/>
        </p:nvSpPr>
        <p:spPr bwMode="auto">
          <a:xfrm>
            <a:off x="1219200" y="4648200"/>
            <a:ext cx="4038600" cy="708025"/>
          </a:xfrm>
          <a:prstGeom prst="rect">
            <a:avLst/>
          </a:prstGeom>
          <a:noFill/>
          <a:ln w="9525">
            <a:noFill/>
            <a:miter lim="800000"/>
            <a:headEnd/>
            <a:tailEnd/>
          </a:ln>
        </p:spPr>
        <p:txBody>
          <a:bodyPr>
            <a:spAutoFit/>
          </a:bodyPr>
          <a:lstStyle/>
          <a:p>
            <a:pPr>
              <a:defRPr/>
            </a:pPr>
            <a:r>
              <a:rPr lang="en-US" altLang="en-US" sz="2000" dirty="0">
                <a:ln>
                  <a:solidFill>
                    <a:srgbClr val="E6AF00"/>
                  </a:solidFill>
                </a:ln>
              </a:rPr>
              <a:t>Instructional Coordinators:</a:t>
            </a:r>
          </a:p>
          <a:p>
            <a:pPr>
              <a:defRPr/>
            </a:pPr>
            <a:r>
              <a:rPr lang="en-US" altLang="en-US" sz="2000" dirty="0">
                <a:ln>
                  <a:solidFill>
                    <a:srgbClr val="E6AF00"/>
                  </a:solidFill>
                </a:ln>
              </a:rPr>
              <a:t>Mary Pape &amp; Toño Ramirez</a:t>
            </a:r>
          </a:p>
        </p:txBody>
      </p:sp>
      <p:sp>
        <p:nvSpPr>
          <p:cNvPr id="11272" name="TextBox 11"/>
          <p:cNvSpPr txBox="1">
            <a:spLocks noChangeArrowheads="1"/>
          </p:cNvSpPr>
          <p:nvPr/>
        </p:nvSpPr>
        <p:spPr bwMode="auto">
          <a:xfrm>
            <a:off x="6096000" y="4343400"/>
            <a:ext cx="2438400" cy="1323975"/>
          </a:xfrm>
          <a:prstGeom prst="rect">
            <a:avLst/>
          </a:prstGeom>
          <a:noFill/>
          <a:ln w="9525">
            <a:noFill/>
            <a:miter lim="800000"/>
            <a:headEnd/>
            <a:tailEnd/>
          </a:ln>
        </p:spPr>
        <p:txBody>
          <a:bodyPr>
            <a:spAutoFit/>
          </a:bodyPr>
          <a:lstStyle/>
          <a:p>
            <a:pPr>
              <a:defRPr/>
            </a:pPr>
            <a:r>
              <a:rPr lang="en-US" altLang="en-US" sz="2000" dirty="0">
                <a:ln>
                  <a:solidFill>
                    <a:srgbClr val="CC9900"/>
                  </a:solidFill>
                </a:ln>
              </a:rPr>
              <a:t>Student Services &amp; Administrative Units Coordinator:</a:t>
            </a:r>
          </a:p>
          <a:p>
            <a:pPr>
              <a:defRPr/>
            </a:pPr>
            <a:r>
              <a:rPr lang="en-US" altLang="en-US" sz="2000" dirty="0">
                <a:ln>
                  <a:solidFill>
                    <a:srgbClr val="CC9900"/>
                  </a:solidFill>
                </a:ln>
              </a:rPr>
              <a:t>Veronica Avila</a:t>
            </a:r>
          </a:p>
        </p:txBody>
      </p:sp>
      <p:sp>
        <p:nvSpPr>
          <p:cNvPr id="9" name="Title 1"/>
          <p:cNvSpPr txBox="1">
            <a:spLocks/>
          </p:cNvSpPr>
          <p:nvPr/>
        </p:nvSpPr>
        <p:spPr>
          <a:xfrm>
            <a:off x="152400" y="228600"/>
            <a:ext cx="8839200" cy="1143000"/>
          </a:xfrm>
          <a:prstGeom prst="rect">
            <a:avLst/>
          </a:prstGeom>
          <a:solidFill>
            <a:srgbClr val="9A2233"/>
          </a:solidFill>
          <a:ln w="38100">
            <a:solidFill>
              <a:srgbClr val="FFCC00"/>
            </a:solidFill>
          </a:ln>
        </p:spPr>
        <p:txBody>
          <a:bodyPr/>
          <a:lstStyle/>
          <a:p>
            <a:pPr algn="ctr" eaLnBrk="0" hangingPunct="0">
              <a:defRPr/>
            </a:pPr>
            <a:r>
              <a:rPr lang="en-US" altLang="en-US" sz="6600" b="1" dirty="0">
                <a:solidFill>
                  <a:srgbClr val="FFCC00"/>
                </a:solidFill>
                <a:latin typeface="+mj-lt"/>
                <a:ea typeface="+mj-ea"/>
                <a:cs typeface="+mj-cs"/>
              </a:rPr>
              <a:t>SLO Core Team</a:t>
            </a:r>
          </a:p>
        </p:txBody>
      </p:sp>
      <p:pic>
        <p:nvPicPr>
          <p:cNvPr id="11274" name="Picture 10" descr="IMG_0444.jpg"/>
          <p:cNvPicPr>
            <a:picLocks noChangeAspect="1" noChangeArrowheads="1"/>
          </p:cNvPicPr>
          <p:nvPr/>
        </p:nvPicPr>
        <p:blipFill>
          <a:blip r:embed="rId5" cstate="print"/>
          <a:srcRect l="17686" t="9341" r="10976" b="17964"/>
          <a:stretch>
            <a:fillRect/>
          </a:stretch>
        </p:blipFill>
        <p:spPr bwMode="auto">
          <a:xfrm>
            <a:off x="6172200" y="1600200"/>
            <a:ext cx="1905000" cy="2209800"/>
          </a:xfrm>
          <a:prstGeom prst="rect">
            <a:avLst/>
          </a:prstGeom>
          <a:noFill/>
          <a:ln w="57150">
            <a:solidFill>
              <a:srgbClr val="CC9900"/>
            </a:solidFill>
            <a:miter lim="800000"/>
            <a:headEnd/>
            <a:tailEnd/>
          </a:ln>
        </p:spPr>
      </p:pic>
      <p:sp>
        <p:nvSpPr>
          <p:cNvPr id="12" name="TextBox 11"/>
          <p:cNvSpPr txBox="1"/>
          <p:nvPr/>
        </p:nvSpPr>
        <p:spPr>
          <a:xfrm>
            <a:off x="381000" y="5715000"/>
            <a:ext cx="7924800" cy="400110"/>
          </a:xfrm>
          <a:prstGeom prst="rect">
            <a:avLst/>
          </a:prstGeom>
          <a:noFill/>
        </p:spPr>
        <p:txBody>
          <a:bodyPr>
            <a:spAutoFit/>
          </a:bodyPr>
          <a:lstStyle/>
          <a:p>
            <a:pPr>
              <a:defRPr/>
            </a:pPr>
            <a:r>
              <a:rPr lang="en-US" altLang="en-US" sz="2000" dirty="0">
                <a:ln>
                  <a:solidFill>
                    <a:srgbClr val="CC9900"/>
                  </a:solidFill>
                </a:ln>
              </a:rPr>
              <a:t>Randy Bryant ** </a:t>
            </a:r>
            <a:r>
              <a:rPr lang="en-US" altLang="en-US" sz="2000" dirty="0" err="1">
                <a:ln>
                  <a:solidFill>
                    <a:srgbClr val="CC9900"/>
                  </a:solidFill>
                </a:ln>
              </a:rPr>
              <a:t>Anu</a:t>
            </a:r>
            <a:r>
              <a:rPr lang="en-US" altLang="en-US" sz="2000" dirty="0">
                <a:ln>
                  <a:solidFill>
                    <a:srgbClr val="CC9900"/>
                  </a:solidFill>
                </a:ln>
              </a:rPr>
              <a:t> </a:t>
            </a:r>
            <a:r>
              <a:rPr lang="en-US" altLang="en-US" sz="2000" dirty="0" err="1">
                <a:ln>
                  <a:solidFill>
                    <a:srgbClr val="CC9900"/>
                  </a:solidFill>
                </a:ln>
              </a:rPr>
              <a:t>Khanna</a:t>
            </a:r>
            <a:r>
              <a:rPr lang="en-US" altLang="en-US" sz="2000" dirty="0">
                <a:ln>
                  <a:solidFill>
                    <a:srgbClr val="CC9900"/>
                  </a:solidFill>
                </a:ln>
              </a:rPr>
              <a:t> ** Coleen Lee-Wheat ** Mallory </a:t>
            </a:r>
            <a:r>
              <a:rPr lang="en-US" altLang="en-US" sz="2000" dirty="0" err="1">
                <a:ln>
                  <a:solidFill>
                    <a:srgbClr val="CC9900"/>
                  </a:solidFill>
                </a:ln>
              </a:rPr>
              <a:t>Newll</a:t>
            </a:r>
            <a:endParaRPr lang="en-US" altLang="en-US" sz="2000" dirty="0">
              <a:ln>
                <a:solidFill>
                  <a:srgbClr val="CC9900"/>
                </a:solidFill>
              </a:l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AutoShape 2"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12291" name="AutoShape 4" descr="data:image/jpeg;base64,/9j/4AAQSkZJRgABAQAAAQABAAD/2wCEAAkGBg8GDw8UEBASExQTEBgQEBAUFBAQFhAQHxEVGBYTFBUXHCYfGBkvGRgTHy8gIygpLCwtFh8xNTAqNjIrLCsBCQoKDAwOGA8PDSkYFBgpKSkpKSkpKSkpKSkpKSkpKSkpKSkpKSkpKSkpKSkpKSkpKSkpKSkpKSkpKSkpKSkpKf/AABEIAP8AxQMBIgACEQEDEQH/xAAcAAEAAwADAQEAAAAAAAAAAAAABgcIAgQFAwH/xABFEAACAQMBBAYECgcHBQAAAAAAAQIDBBEFBgcSIRMxQVFxgSIyYZEUFVJicqGis8HCQlN0grGy0RYjMzRDc5IkJWODpP/EABYBAQEBAAAAAAAAAAAAAAAAAAABAv/EABYRAQEBAAAAAAAAAAAAAAAAAAABEf/aAAwDAQACEQMRAD8AvEAAAAAAAAAAAAAAIvtpvAttjFFTUqlaceKFGLS9HOOKcn6sc5XU28PC5MCUAo2534ajVlmnStoRzlRcalR47nLjWfJIm+xO9WhtPKNGtFUK75RWc06r7oSfNS+a/JsJqdgAKAAAAAAAAAAAAAAAAAAAAAAAAAADhWrRt4ylJ4jFOUn3RSy37jL20muT2ju69eef7yeYp/oU1yhHyil55NO31or+lVpyylUpypya60pRaePJmXda0qWh3NehOSlKlUdNyXJSx1NLs5YeCxK6QTcWmuTXNNcsPvQBWWhd1m0VbaTT+Ku+KdKq6DqdtRKEJKUvnYlhvtxkmJWe4qvOVpdQdNqCuOOFXsnJ04qUPJRg8/PLMMtwAAAAAAAAAAAAAAAAAAAAAAAAAAAp7exu/qyrVr23UXT6PpLmOcSjOOIucVjmuHDfdwyfaXCeLtfq9rpVpW+FVFCFSnKkl60puUGuGEVzk8P+uAMxnd0Ow+Nbq2ovqq16dJ9nKU0nz8Gzoo7mj3q025t6rzilXp1XjrxGpGTx7cI0w1BpWl0dFo06NCChTgsRive232tvLbfW2dsj+i7e6br2FRuocX6ueaM/KM8Z8snvQqRqdTT8GmZbcgAAAAAAAAAAAAAAAAAAAAAAAACO7wdZqaDptzVpS4aiUY05YT4ZSqRhlJ8s4bfkB8Nrt4lnsknGculr4yreDXEuXJzl1QXjz7kyh9ptpa+1VxKtXfP1YQWeGlDsjFP3t9rPMq1ZV5SlKTlKTcpSk3Jyk+ttvm37TiVnQAFR+NZLI2G3oWuzFJUp2EYZxx1rfHFUaWFKpGby31/pdrwkVwArUmg7Q220tFVbaopxzwvk4yhLHOMovmnzR6RnTdttY9lr2HFLFGs1SrrsSz6NT91v3ORosysAAFAAAAAAAAAAAAAAAAAAAK/323PQ6ZGP6y6hHyUZz/jFFgFU7+bnFOxp99SpUx9GMIr+dhKp8AGmQAAAAA6zS+wV1UvdMsp1aiqTlRTlNdvNpJ/OSxFvvTM0FvbjNec43FpJ+r/1FFd0W1Gol7OLgf7zJVi2AARoAAAAAAAAAAAAAAAAAAAqnfzacVOxqY6p1KTf0oxkv5JFrEE3z2fwnSpS/VV6dTybdP8AOEqhAAaZAAAAAAk27XU/irVbST6pz6CXhNcC+04PyIySHd7pz1TVLKOMqNZVZeyME6mffFLzCtKgAy0AAAAAAAAAAAAAAAAAAAefr+j09fta1Cq2o1IcLkuuLynGS8Gk/I9A8bbPUfirTr2pnDjbzUX89x4Y/aaAzHJcLeHnnyfVld5+H5jB+mmAAAAAB9bWj8JqU4Z4eOcYcXXw5klnHnk0BsTu0t9j5Or0kq1ZxcOkaUIxi2sqEFnHUubbfgZ64nDmutc14msbSt8Jp05fKgpe9Jkqx9QARoAAAAAAAAAAAAAAAAAAAgG+rUPgmmKmnzrV4Qx3xjmo/rhH3k/Kb373/HXs6PyaU6z8ZSUV/JL3hKq0AGmQAAAAANH7tdX+ONLtZN+lCHQT+lD0E34xUX5mcC4tw9/x0b2i36lSFaK+lFxf3a95KsWoACNAAAAAAAAAAAAAAAAAAAFRb4djrm6qVL5ThKlTpQpyp81OEVJ5kuxrik31p+JbpC979fodIrr5VSlDy6aL/AJWfQAaZAAAAAHf0nQLvXZcNtQqVXnDcYvhj9Kb9GPm0Xluz2ElsfRqSrOLr1scai8qnBZ4YJ9ry22/BdmX2t1kuLR7L6M17q9RErI1IAAigAAAAAAAAAAAAAAAAAAFf77anBpkV8q6pr7FSX4FgFa79avDZWse+6z7qNT+oKpMAGmHobP6JU2juqNvTaUqsscT6oxUXKUn34im8duD77XaF/Zu+uKCbcYSXRyeMypuKlFvHbh48Uyc7jtA6etXupLlSj0FL/ckk5vyjwr/ANh8N+loqV7bVEudS3cZPv4ajx9U/wCBFVsACo0LuknxaPa+yVVf/RUJiQrc886PQ/3Kv30yamWwAAAAAAAAAAAAAAAAAAAAAK1360uKxtZd11j30an9CyiAb7KXSaXF/Juqcvszj+YFUQfnUfp6my2l/HV9aUcZVSvFTX/jT4p/YUjTDQGwGh/2f022ptYm4dLV7+kn6TT8MqP7pA9/VP0tPl82tH66L/Et4rHfrYura2lVf6dd037FOGc++mveZaqlwDnQw5x4uriXEu+Oef1GmWid19i7DSLNSWHOMq3lOpKcfsuJKjhSpRoRjGKSjFKMYpYSiuSSXdg5mWwAAAAAAAAAAAAAAAAAAAAAIBvsueh0yMf1lzTj7lOf5UT8qjfzdYp2NPPXOpUa+jGEV/OwlVATnczbdPq0X+rt6k/B+jD87IMWXuJocd5dz+TbqH/Kqn+QqRdZGt5GmfGulXkUsuNPpo+MGp8vKLXmSUjW8e9nYaTeyp+t0Sp57oznGEmvCMmyNM3HKnTdVqK65NRXi3hHE72hTjTu7Vz9VXNJy+iqsW/qyaYamguFLPdg5AGWwAAAAAAAAAAAAAAAAAAAAAKQ353XSX9vDPqWvF4OVWf4QiXeZ43s3XwnV7nn6kadNeVKMn9cmWJUQLe3C0MRv598qUM+CqN/zIqEvLcfa9Fp1WeP8S6k8+xU6cf4qQqRYhB98d67TSqiTx0tanSftjxObX2CcFc785Y0+3XfeR+5rEaqjwD8bwaYab2HqyraZYOTbbtaWW+bf92ubPcPN2atnZWNnBrDhbUoNe1Uop/WekZbAAAAAAAAAAAAAAAAAAAAAAzDtjdfDNRvp5zm6qJP2KbivqSNN1qioxlJ9UU5PwSyZOq1ncSlJ9cpOb8W8v8AiWJXE0Vurtvguj2fL1lOo/bxVZtfVgzo3g1Hsta/AbCzp4xwW1KL8ejjn68ipHqFb79P8hb/ALYvuKpZBXG/Rf8Ab7f9sj9xWItUgd3Q7eN5d2sJLMZ3FKEl3xdWKa9zZ0iV7rtNWp6tap9VNyrv2uEcxx++4PyNI0WADLQAAAAAAAAAAAAAAAAAAAAA6Ovf5S6/Z6n3cjK0epeBpjbzU3o+mXlRRUmqXAk+SzOSppvw4s+RmdcixK+1rQd3UpwXXOcYLxlJR/E1hGKgkl1LkvAzNsTpFTW9QtadPsqxqzfZGnCSlKT8ljxaNNCkCv8AfbbyraZCSTap3UJya/Ri4VIZfs4pRXmWAR/b6pVp6ZedDR6aTpODp4cvQl6MpKK5yai3LHsIrNJK91l0rXV7TLwpudN+dGePtcJFD9hN0mnFtNNNNNppp5TTXU8mmGtQVJsRvj9WjqT9kbtL76K6vpLzXWy2KVaNeMZQkpRklKMotSUk+pprrRltzAAAAAAAAAAAAAAAAAAAAARbedazvNIvI04uUuGEuGKcm1GtCUsJfNTfkZxbwa3Orc6Vb3v+JRpT9s6cJ/xRUsVVuN0KrGde7fKk6bt4cudSXHCUmvYuFL2tvuLfPnb28LWMY04xhGKxGEUoxiu5JckfQigAAi21G7mw2p4pTp9FVf8Ar0sRk389dU/NZ9qKm2j3TahoWZU4fCaa/TpJ8aXzqXrf8eI0EAmMlSi4Nppprk0+TT7muwsXcxrF5G8VvBynbuEp1oPLjR5ejOPyW5cKx28T7sq4r7QrTVHmvbUar76lKnUfvkmfezsaWnx4aNOFOPyYRjBe6KwXTH3ABFAAAAAAA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pic>
        <p:nvPicPr>
          <p:cNvPr id="16" name="Picture 15" descr="Two females working together"/>
          <p:cNvPicPr preferRelativeResize="0">
            <a:picLocks noChangeAspect="1"/>
          </p:cNvPicPr>
          <p:nvPr/>
        </p:nvPicPr>
        <p:blipFill>
          <a:blip r:embed="rId3" cstate="print"/>
          <a:srcRect/>
          <a:stretch>
            <a:fillRect/>
          </a:stretch>
        </p:blipFill>
        <p:spPr bwMode="auto">
          <a:xfrm>
            <a:off x="4724400" y="1447800"/>
            <a:ext cx="2962275" cy="3657600"/>
          </a:xfrm>
          <a:prstGeom prst="rect">
            <a:avLst/>
          </a:prstGeom>
          <a:ln w="57150" cap="sq">
            <a:solidFill>
              <a:srgbClr val="C00000"/>
            </a:solidFill>
            <a:miter lim="800000"/>
          </a:ln>
          <a:effectLst>
            <a:outerShdw blurRad="57150" dist="50800" dir="2700000" algn="tl" rotWithShape="0">
              <a:srgbClr val="000000">
                <a:alpha val="40000"/>
              </a:srgbClr>
            </a:outerShdw>
          </a:effectLst>
        </p:spPr>
      </p:pic>
      <p:sp>
        <p:nvSpPr>
          <p:cNvPr id="10246" name="TextBox 16"/>
          <p:cNvSpPr txBox="1">
            <a:spLocks noChangeArrowheads="1"/>
          </p:cNvSpPr>
          <p:nvPr/>
        </p:nvSpPr>
        <p:spPr bwMode="auto">
          <a:xfrm>
            <a:off x="1219200" y="5410200"/>
            <a:ext cx="2590800" cy="461963"/>
          </a:xfrm>
          <a:prstGeom prst="rect">
            <a:avLst/>
          </a:prstGeom>
          <a:noFill/>
          <a:ln w="9525">
            <a:noFill/>
            <a:miter lim="800000"/>
            <a:headEnd/>
            <a:tailEnd/>
          </a:ln>
        </p:spPr>
        <p:txBody>
          <a:bodyPr>
            <a:spAutoFit/>
          </a:bodyPr>
          <a:lstStyle/>
          <a:p>
            <a:pPr>
              <a:defRPr/>
            </a:pPr>
            <a:r>
              <a:rPr lang="en-US" altLang="en-US" sz="2400" b="1" dirty="0" smtClean="0">
                <a:ln>
                  <a:solidFill>
                    <a:srgbClr val="CC9900"/>
                  </a:solidFill>
                </a:ln>
              </a:rPr>
              <a:t>Coleen Lee-Wheat</a:t>
            </a:r>
            <a:endParaRPr lang="en-US" altLang="en-US" sz="2400" b="1" dirty="0">
              <a:ln>
                <a:solidFill>
                  <a:srgbClr val="CC9900"/>
                </a:solidFill>
              </a:ln>
            </a:endParaRPr>
          </a:p>
        </p:txBody>
      </p:sp>
      <p:sp>
        <p:nvSpPr>
          <p:cNvPr id="10247" name="TextBox 17"/>
          <p:cNvSpPr txBox="1">
            <a:spLocks noChangeArrowheads="1"/>
          </p:cNvSpPr>
          <p:nvPr/>
        </p:nvSpPr>
        <p:spPr bwMode="auto">
          <a:xfrm>
            <a:off x="4953000" y="5410200"/>
            <a:ext cx="2590800" cy="461963"/>
          </a:xfrm>
          <a:prstGeom prst="rect">
            <a:avLst/>
          </a:prstGeom>
          <a:noFill/>
          <a:ln w="9525">
            <a:noFill/>
            <a:miter lim="800000"/>
            <a:headEnd/>
            <a:tailEnd/>
          </a:ln>
        </p:spPr>
        <p:txBody>
          <a:bodyPr>
            <a:spAutoFit/>
          </a:bodyPr>
          <a:lstStyle/>
          <a:p>
            <a:pPr>
              <a:defRPr/>
            </a:pPr>
            <a:r>
              <a:rPr lang="en-US" altLang="en-US" sz="2400" b="1" dirty="0">
                <a:ln>
                  <a:solidFill>
                    <a:srgbClr val="CC9900"/>
                  </a:solidFill>
                </a:ln>
              </a:rPr>
              <a:t>Amy Leonard</a:t>
            </a:r>
          </a:p>
        </p:txBody>
      </p:sp>
      <p:sp>
        <p:nvSpPr>
          <p:cNvPr id="8" name="Title 1"/>
          <p:cNvSpPr txBox="1">
            <a:spLocks/>
          </p:cNvSpPr>
          <p:nvPr/>
        </p:nvSpPr>
        <p:spPr>
          <a:xfrm>
            <a:off x="152400" y="76200"/>
            <a:ext cx="8839200" cy="1143000"/>
          </a:xfrm>
          <a:prstGeom prst="rect">
            <a:avLst/>
          </a:prstGeom>
          <a:solidFill>
            <a:srgbClr val="9A2233"/>
          </a:solidFill>
          <a:ln w="38100">
            <a:solidFill>
              <a:srgbClr val="FFCC00"/>
            </a:solidFill>
          </a:ln>
        </p:spPr>
        <p:txBody>
          <a:bodyPr/>
          <a:lstStyle/>
          <a:p>
            <a:pPr algn="ctr" eaLnBrk="0" hangingPunct="0">
              <a:defRPr/>
            </a:pPr>
            <a:r>
              <a:rPr lang="en-US" altLang="en-US" sz="6600" b="1" dirty="0">
                <a:solidFill>
                  <a:srgbClr val="FFCC00"/>
                </a:solidFill>
                <a:latin typeface="+mj-lt"/>
                <a:ea typeface="+mj-ea"/>
                <a:cs typeface="+mj-cs"/>
              </a:rPr>
              <a:t>SLO Core Team</a:t>
            </a:r>
          </a:p>
        </p:txBody>
      </p:sp>
      <p:pic>
        <p:nvPicPr>
          <p:cNvPr id="9" name="Picture 8" descr="http://www.cccpek.org/lee-wheat.jpg"/>
          <p:cNvPicPr/>
          <p:nvPr/>
        </p:nvPicPr>
        <p:blipFill>
          <a:blip r:embed="rId4" cstate="print"/>
          <a:srcRect r="3653"/>
          <a:stretch>
            <a:fillRect/>
          </a:stretch>
        </p:blipFill>
        <p:spPr bwMode="auto">
          <a:xfrm>
            <a:off x="1143000" y="1524000"/>
            <a:ext cx="2819400" cy="3657600"/>
          </a:xfrm>
          <a:prstGeom prst="rect">
            <a:avLst/>
          </a:prstGeom>
          <a:noFill/>
          <a:ln w="57150">
            <a:solidFill>
              <a:srgbClr val="C0000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SLO Steering Committee</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25</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28800"/>
            <a:ext cx="8077200" cy="4180632"/>
          </a:xfrm>
          <a:prstGeom prst="rect">
            <a:avLst/>
          </a:prstGeom>
          <a:solidFill>
            <a:srgbClr val="F8F8F8"/>
          </a:solidFill>
        </p:spPr>
        <p:txBody>
          <a:bodyPr wrap="square" rtlCol="0">
            <a:spAutoFit/>
          </a:bodyPr>
          <a:lstStyle/>
          <a:p>
            <a:r>
              <a:rPr lang="en-US" sz="3600" b="1" i="1" dirty="0" smtClean="0"/>
              <a:t>Administrators:</a:t>
            </a:r>
            <a:endParaRPr lang="en-US" sz="3600" b="1" dirty="0" smtClean="0"/>
          </a:p>
          <a:p>
            <a:pPr>
              <a:lnSpc>
                <a:spcPts val="4320"/>
              </a:lnSpc>
              <a:buFont typeface="Arial" pitchFamily="34" charset="0"/>
              <a:buChar char="•"/>
            </a:pPr>
            <a:r>
              <a:rPr lang="en-US" sz="3600" i="1" dirty="0" smtClean="0"/>
              <a:t>VP, Instruction</a:t>
            </a:r>
            <a:endParaRPr lang="en-US" sz="3600" dirty="0" smtClean="0">
              <a:solidFill>
                <a:srgbClr val="C00000"/>
              </a:solidFill>
            </a:endParaRPr>
          </a:p>
          <a:p>
            <a:pPr>
              <a:lnSpc>
                <a:spcPts val="3000"/>
              </a:lnSpc>
              <a:buFont typeface="Arial" pitchFamily="34" charset="0"/>
              <a:buChar char="•"/>
            </a:pPr>
            <a:r>
              <a:rPr lang="en-US" sz="3600" i="1" dirty="0" smtClean="0"/>
              <a:t>VP, Finance &amp;  Educational Resources</a:t>
            </a:r>
            <a:endParaRPr lang="en-US" sz="3600" dirty="0" smtClean="0">
              <a:solidFill>
                <a:srgbClr val="C00000"/>
              </a:solidFill>
            </a:endParaRPr>
          </a:p>
          <a:p>
            <a:pPr>
              <a:lnSpc>
                <a:spcPts val="3000"/>
              </a:lnSpc>
              <a:buFont typeface="Arial" pitchFamily="34" charset="0"/>
              <a:buChar char="•"/>
            </a:pPr>
            <a:r>
              <a:rPr lang="en-US" sz="3600" i="1" dirty="0" smtClean="0"/>
              <a:t>Director, Institutional Research </a:t>
            </a:r>
            <a:endParaRPr lang="en-US" sz="2800" dirty="0" smtClean="0">
              <a:solidFill>
                <a:srgbClr val="C00000"/>
              </a:solidFill>
            </a:endParaRPr>
          </a:p>
          <a:p>
            <a:pPr>
              <a:buFont typeface="Arial" pitchFamily="34" charset="0"/>
              <a:buChar char="•"/>
            </a:pPr>
            <a:r>
              <a:rPr lang="en-US" sz="3600" i="1" dirty="0" smtClean="0"/>
              <a:t>Director, Marketing</a:t>
            </a:r>
            <a:endParaRPr lang="en-US" sz="2800" dirty="0" smtClean="0">
              <a:solidFill>
                <a:srgbClr val="C00000"/>
              </a:solidFill>
            </a:endParaRPr>
          </a:p>
          <a:p>
            <a:pPr>
              <a:lnSpc>
                <a:spcPts val="4320"/>
              </a:lnSpc>
              <a:buFont typeface="Arial" pitchFamily="34" charset="0"/>
              <a:buChar char="•"/>
            </a:pPr>
            <a:r>
              <a:rPr lang="en-US" sz="3600" i="1" dirty="0" smtClean="0"/>
              <a:t>Associate VP, Instruction</a:t>
            </a:r>
            <a:endParaRPr lang="en-US" sz="2800" dirty="0" smtClean="0">
              <a:solidFill>
                <a:srgbClr val="C00000"/>
              </a:solidFill>
            </a:endParaRPr>
          </a:p>
          <a:p>
            <a:pPr>
              <a:buFont typeface="Arial" pitchFamily="34" charset="0"/>
              <a:buChar char="•"/>
            </a:pPr>
            <a:r>
              <a:rPr lang="en-US" sz="3600" i="1" dirty="0" smtClean="0"/>
              <a:t>Dean, PE &amp; Athletics </a:t>
            </a:r>
            <a:r>
              <a:rPr lang="en-US" sz="3600" dirty="0" smtClean="0"/>
              <a:t> </a:t>
            </a:r>
            <a:endParaRPr lang="en-US" sz="3600" dirty="0" smtClean="0"/>
          </a:p>
          <a:p>
            <a:pPr>
              <a:buFont typeface="Arial" pitchFamily="34" charset="0"/>
              <a:buChar char="•"/>
            </a:pPr>
            <a:r>
              <a:rPr lang="en-US" sz="3600" dirty="0" smtClean="0"/>
              <a:t>SLO/SSLO/AUO Coordinators</a:t>
            </a:r>
            <a:endParaRPr lang="en-US" sz="3600" dirty="0" smtClean="0"/>
          </a:p>
        </p:txBody>
      </p:sp>
    </p:spTree>
    <p:extLst>
      <p:ext uri="{BB962C8B-B14F-4D97-AF65-F5344CB8AC3E}">
        <p14:creationId xmlns="" xmlns:p14="http://schemas.microsoft.com/office/powerpoint/2010/main" val="411129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Division SLO Liaisons</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26</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922" name="Picture 2"/>
          <p:cNvPicPr>
            <a:picLocks noChangeAspect="1" noChangeArrowheads="1"/>
          </p:cNvPicPr>
          <p:nvPr/>
        </p:nvPicPr>
        <p:blipFill>
          <a:blip r:embed="rId3" cstate="print"/>
          <a:srcRect/>
          <a:stretch>
            <a:fillRect/>
          </a:stretch>
        </p:blipFill>
        <p:spPr bwMode="auto">
          <a:xfrm>
            <a:off x="304800" y="1828800"/>
            <a:ext cx="1914525" cy="2762250"/>
          </a:xfrm>
          <a:prstGeom prst="rect">
            <a:avLst/>
          </a:prstGeom>
          <a:noFill/>
          <a:ln w="9525">
            <a:noFill/>
            <a:miter lim="800000"/>
            <a:headEnd/>
            <a:tailEnd/>
          </a:ln>
        </p:spPr>
      </p:pic>
      <p:pic>
        <p:nvPicPr>
          <p:cNvPr id="209924" name="Picture 4" descr="Picture of Jeff Schinske"/>
          <p:cNvPicPr>
            <a:picLocks noChangeAspect="1" noChangeArrowheads="1"/>
          </p:cNvPicPr>
          <p:nvPr/>
        </p:nvPicPr>
        <p:blipFill>
          <a:blip r:embed="rId4" cstate="print"/>
          <a:srcRect l="18991" b="32724"/>
          <a:stretch>
            <a:fillRect/>
          </a:stretch>
        </p:blipFill>
        <p:spPr bwMode="auto">
          <a:xfrm>
            <a:off x="2438400" y="1905000"/>
            <a:ext cx="2010669" cy="2710347"/>
          </a:xfrm>
          <a:prstGeom prst="rect">
            <a:avLst/>
          </a:prstGeom>
          <a:noFill/>
          <a:ln w="19050">
            <a:solidFill>
              <a:schemeClr val="tx1"/>
            </a:solidFill>
          </a:ln>
        </p:spPr>
      </p:pic>
      <p:pic>
        <p:nvPicPr>
          <p:cNvPr id="209926" name="Picture 6" descr="Mr. Lilly headshot"/>
          <p:cNvPicPr>
            <a:picLocks noChangeAspect="1" noChangeArrowheads="1"/>
          </p:cNvPicPr>
          <p:nvPr/>
        </p:nvPicPr>
        <p:blipFill>
          <a:blip r:embed="rId5" cstate="print"/>
          <a:srcRect/>
          <a:stretch>
            <a:fillRect/>
          </a:stretch>
        </p:blipFill>
        <p:spPr bwMode="auto">
          <a:xfrm>
            <a:off x="4724400" y="1905000"/>
            <a:ext cx="1833563" cy="2750344"/>
          </a:xfrm>
          <a:prstGeom prst="rect">
            <a:avLst/>
          </a:prstGeom>
          <a:solidFill>
            <a:schemeClr val="bg2">
              <a:lumMod val="40000"/>
              <a:lumOff val="60000"/>
            </a:schemeClr>
          </a:solidFill>
          <a:ln>
            <a:solidFill>
              <a:schemeClr val="tx1"/>
            </a:solidFill>
          </a:ln>
        </p:spPr>
      </p:pic>
      <p:sp>
        <p:nvSpPr>
          <p:cNvPr id="9" name="TextBox 8"/>
          <p:cNvSpPr txBox="1"/>
          <p:nvPr/>
        </p:nvSpPr>
        <p:spPr>
          <a:xfrm>
            <a:off x="533400" y="4724400"/>
            <a:ext cx="1371600" cy="646331"/>
          </a:xfrm>
          <a:prstGeom prst="rect">
            <a:avLst/>
          </a:prstGeom>
          <a:solidFill>
            <a:srgbClr val="F8F8F8"/>
          </a:solidFill>
        </p:spPr>
        <p:txBody>
          <a:bodyPr wrap="square" rtlCol="0">
            <a:spAutoFit/>
          </a:bodyPr>
          <a:lstStyle/>
          <a:p>
            <a:r>
              <a:rPr lang="en-US" dirty="0" smtClean="0"/>
              <a:t>Language Arts</a:t>
            </a:r>
            <a:endParaRPr lang="en-US" dirty="0"/>
          </a:p>
        </p:txBody>
      </p:sp>
      <p:sp>
        <p:nvSpPr>
          <p:cNvPr id="10" name="TextBox 9"/>
          <p:cNvSpPr txBox="1"/>
          <p:nvPr/>
        </p:nvSpPr>
        <p:spPr>
          <a:xfrm>
            <a:off x="4876800" y="4724400"/>
            <a:ext cx="1524000" cy="923330"/>
          </a:xfrm>
          <a:prstGeom prst="rect">
            <a:avLst/>
          </a:prstGeom>
          <a:solidFill>
            <a:srgbClr val="F8F8F8"/>
          </a:solidFill>
        </p:spPr>
        <p:txBody>
          <a:bodyPr wrap="square" rtlCol="0">
            <a:spAutoFit/>
          </a:bodyPr>
          <a:lstStyle/>
          <a:p>
            <a:r>
              <a:rPr lang="en-US" dirty="0" smtClean="0"/>
              <a:t>Business/</a:t>
            </a:r>
          </a:p>
          <a:p>
            <a:r>
              <a:rPr lang="en-US" dirty="0" smtClean="0"/>
              <a:t>Computer</a:t>
            </a:r>
          </a:p>
          <a:p>
            <a:r>
              <a:rPr lang="en-US" dirty="0" smtClean="0"/>
              <a:t>Systems</a:t>
            </a:r>
            <a:endParaRPr lang="en-US" dirty="0"/>
          </a:p>
        </p:txBody>
      </p:sp>
      <p:sp>
        <p:nvSpPr>
          <p:cNvPr id="11" name="TextBox 10"/>
          <p:cNvSpPr txBox="1"/>
          <p:nvPr/>
        </p:nvSpPr>
        <p:spPr>
          <a:xfrm>
            <a:off x="2514600" y="4724400"/>
            <a:ext cx="1981200" cy="923330"/>
          </a:xfrm>
          <a:prstGeom prst="rect">
            <a:avLst/>
          </a:prstGeom>
          <a:solidFill>
            <a:srgbClr val="F8F8F8"/>
          </a:solidFill>
        </p:spPr>
        <p:txBody>
          <a:bodyPr wrap="square" rtlCol="0">
            <a:spAutoFit/>
          </a:bodyPr>
          <a:lstStyle/>
          <a:p>
            <a:r>
              <a:rPr lang="en-US" dirty="0" smtClean="0"/>
              <a:t>Physical Science/</a:t>
            </a:r>
          </a:p>
          <a:p>
            <a:r>
              <a:rPr lang="en-US" dirty="0" smtClean="0"/>
              <a:t>Math/</a:t>
            </a:r>
          </a:p>
          <a:p>
            <a:r>
              <a:rPr lang="en-US" dirty="0" smtClean="0"/>
              <a:t>Engineering</a:t>
            </a:r>
            <a:endParaRPr lang="en-US" dirty="0"/>
          </a:p>
        </p:txBody>
      </p:sp>
      <p:pic>
        <p:nvPicPr>
          <p:cNvPr id="209928" name="Picture 2" descr="Photograph of Rob Clem"/>
          <p:cNvPicPr>
            <a:picLocks noChangeAspect="1" noChangeArrowheads="1"/>
          </p:cNvPicPr>
          <p:nvPr/>
        </p:nvPicPr>
        <p:blipFill>
          <a:blip r:embed="rId6" cstate="print"/>
          <a:srcRect l="24062" r="14688"/>
          <a:stretch>
            <a:fillRect/>
          </a:stretch>
        </p:blipFill>
        <p:spPr bwMode="auto">
          <a:xfrm>
            <a:off x="6858000" y="1905000"/>
            <a:ext cx="1866900" cy="2743200"/>
          </a:xfrm>
          <a:prstGeom prst="rect">
            <a:avLst/>
          </a:prstGeom>
          <a:noFill/>
          <a:ln w="9525">
            <a:solidFill>
              <a:schemeClr val="tx1"/>
            </a:solidFill>
            <a:miter lim="800000"/>
            <a:headEnd/>
            <a:tailEnd/>
          </a:ln>
        </p:spPr>
      </p:pic>
      <p:sp>
        <p:nvSpPr>
          <p:cNvPr id="16" name="TextBox 15"/>
          <p:cNvSpPr txBox="1"/>
          <p:nvPr/>
        </p:nvSpPr>
        <p:spPr>
          <a:xfrm>
            <a:off x="6934200" y="4724400"/>
            <a:ext cx="1828800" cy="646331"/>
          </a:xfrm>
          <a:prstGeom prst="rect">
            <a:avLst/>
          </a:prstGeom>
          <a:solidFill>
            <a:srgbClr val="F8F8F8"/>
          </a:solidFill>
        </p:spPr>
        <p:txBody>
          <a:bodyPr wrap="square" rtlCol="0">
            <a:spAutoFit/>
          </a:bodyPr>
          <a:lstStyle/>
          <a:p>
            <a:r>
              <a:rPr lang="en-US" dirty="0" smtClean="0"/>
              <a:t>Student Service:</a:t>
            </a:r>
          </a:p>
          <a:p>
            <a:r>
              <a:rPr lang="en-US" dirty="0" smtClean="0"/>
              <a:t>Counselor</a:t>
            </a:r>
            <a:endParaRPr lang="en-US" dirty="0"/>
          </a:p>
        </p:txBody>
      </p:sp>
    </p:spTree>
    <p:extLst>
      <p:ext uri="{BB962C8B-B14F-4D97-AF65-F5344CB8AC3E}">
        <p14:creationId xmlns="" xmlns:p14="http://schemas.microsoft.com/office/powerpoint/2010/main" val="411129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Dialog - Annual Convocation</a:t>
            </a:r>
            <a:endParaRPr lang="en-US" dirty="0"/>
          </a:p>
        </p:txBody>
      </p:sp>
      <p:pic>
        <p:nvPicPr>
          <p:cNvPr id="200706" name="Picture 2"/>
          <p:cNvPicPr>
            <a:picLocks noGrp="1" noChangeAspect="1" noChangeArrowheads="1"/>
          </p:cNvPicPr>
          <p:nvPr>
            <p:ph idx="1"/>
          </p:nvPr>
        </p:nvPicPr>
        <p:blipFill>
          <a:blip r:embed="rId3" cstate="print"/>
          <a:stretch>
            <a:fillRect/>
          </a:stretch>
        </p:blipFill>
        <p:spPr bwMode="auto">
          <a:xfrm>
            <a:off x="1163325" y="1600200"/>
            <a:ext cx="6817350"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E57BC59-0008-418E-8837-C0E8EDCE8DD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Dialog - Workshops</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28</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1730" name="Picture 2"/>
          <p:cNvPicPr>
            <a:picLocks noChangeAspect="1" noChangeArrowheads="1"/>
          </p:cNvPicPr>
          <p:nvPr/>
        </p:nvPicPr>
        <p:blipFill>
          <a:blip r:embed="rId3" cstate="print"/>
          <a:srcRect/>
          <a:stretch>
            <a:fillRect/>
          </a:stretch>
        </p:blipFill>
        <p:spPr bwMode="auto">
          <a:xfrm>
            <a:off x="1676400" y="1905000"/>
            <a:ext cx="5968468" cy="3962400"/>
          </a:xfrm>
          <a:prstGeom prst="rect">
            <a:avLst/>
          </a:prstGeom>
          <a:noFill/>
          <a:ln w="57150">
            <a:solidFill>
              <a:srgbClr val="C00000"/>
            </a:solidFill>
            <a:miter lim="800000"/>
            <a:headEnd/>
            <a:tailEnd/>
          </a:ln>
        </p:spPr>
      </p:pic>
    </p:spTree>
    <p:extLst>
      <p:ext uri="{BB962C8B-B14F-4D97-AF65-F5344CB8AC3E}">
        <p14:creationId xmlns="" xmlns:p14="http://schemas.microsoft.com/office/powerpoint/2010/main" val="4111290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Dialog - SLO Newsletter</a:t>
            </a: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29</a:t>
            </a:fld>
            <a:endParaRPr lang="en-US" dirty="0"/>
          </a:p>
        </p:txBody>
      </p:sp>
      <p:sp>
        <p:nvSpPr>
          <p:cNvPr id="7" name="10-Point Star 6"/>
          <p:cNvSpPr/>
          <p:nvPr/>
        </p:nvSpPr>
        <p:spPr>
          <a:xfrm>
            <a:off x="0" y="1295400"/>
            <a:ext cx="9144000" cy="5029200"/>
          </a:xfrm>
          <a:prstGeom prst="star1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srcRect l="31222" t="9867" r="32272" b="12267"/>
          <a:stretch>
            <a:fillRect/>
          </a:stretch>
        </p:blipFill>
        <p:spPr bwMode="auto">
          <a:xfrm>
            <a:off x="2819400" y="1828800"/>
            <a:ext cx="3516141" cy="4511601"/>
          </a:xfrm>
          <a:prstGeom prst="rect">
            <a:avLst/>
          </a:prstGeom>
          <a:noFill/>
          <a:ln w="9525">
            <a:noFill/>
            <a:miter lim="800000"/>
            <a:headEnd/>
            <a:tailEnd/>
          </a:ln>
        </p:spPr>
      </p:pic>
    </p:spTree>
    <p:extLst>
      <p:ext uri="{BB962C8B-B14F-4D97-AF65-F5344CB8AC3E}">
        <p14:creationId xmlns="" xmlns:p14="http://schemas.microsoft.com/office/powerpoint/2010/main" val="411129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38200" y="2362200"/>
            <a:ext cx="7391400" cy="3124200"/>
          </a:xfrm>
          <a:prstGeom prst="rect">
            <a:avLst/>
          </a:prstGeom>
          <a:solidFill>
            <a:srgbClr val="F8F8F8"/>
          </a:solidFill>
          <a:scene3d>
            <a:camera prst="orthographicFront"/>
            <a:lightRig rig="threePt" dir="t"/>
          </a:scene3d>
          <a:sp3d extrusionH="76200" contourW="12700">
            <a:bevelT w="165100" prst="coolSlant"/>
            <a:extrusionClr>
              <a:srgbClr val="FF0000"/>
            </a:extrusionClr>
            <a:contourClr>
              <a:srgbClr val="FF0000"/>
            </a:contourClr>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1028700" marR="0" lvl="0" indent="-1028700" algn="ctr" defTabSz="914400" rtl="0" eaLnBrk="1" fontAlgn="auto" latinLnBrk="0" hangingPunct="1">
              <a:lnSpc>
                <a:spcPct val="100000"/>
              </a:lnSpc>
              <a:spcBef>
                <a:spcPct val="0"/>
              </a:spcBef>
              <a:spcAft>
                <a:spcPts val="0"/>
              </a:spcAft>
              <a:buClrTx/>
              <a:buSzTx/>
              <a:tabLst/>
              <a:defRPr/>
            </a:pPr>
            <a:endParaRPr kumimoji="0" lang="en-US" sz="4800" b="1" i="0" u="none" strike="noStrike" kern="1200" cap="none" spc="0" normalizeH="0" baseline="0" noProof="0" dirty="0">
              <a:ln>
                <a:noFill/>
              </a:ln>
              <a:solidFill>
                <a:schemeClr val="bg1">
                  <a:lumMod val="75000"/>
                </a:schemeClr>
              </a:solidFill>
              <a:effectLst/>
              <a:uLnTx/>
              <a:uFillTx/>
              <a:latin typeface="+mj-lt"/>
              <a:ea typeface="+mj-ea"/>
              <a:cs typeface="+mj-cs"/>
            </a:endParaRPr>
          </a:p>
        </p:txBody>
      </p:sp>
      <p:sp>
        <p:nvSpPr>
          <p:cNvPr id="4098" name="Title 1"/>
          <p:cNvSpPr>
            <a:spLocks noGrp="1"/>
          </p:cNvSpPr>
          <p:nvPr>
            <p:ph type="title"/>
          </p:nvPr>
        </p:nvSpPr>
        <p:spPr>
          <a:xfrm>
            <a:off x="609600" y="762000"/>
            <a:ext cx="7543800" cy="1371600"/>
          </a:xfrm>
        </p:spPr>
        <p:txBody>
          <a:bodyPr>
            <a:noAutofit/>
          </a:bodyPr>
          <a:lstStyle/>
          <a:p>
            <a:pPr algn="ctr">
              <a:defRPr/>
            </a:pPr>
            <a:r>
              <a:rPr lang="en-US" altLang="en-US" sz="4400" dirty="0" smtClean="0"/>
              <a:t>Why Student Learning Outcome Process?</a:t>
            </a:r>
          </a:p>
        </p:txBody>
      </p:sp>
      <p:sp>
        <p:nvSpPr>
          <p:cNvPr id="6" name="TextBox 5"/>
          <p:cNvSpPr txBox="1">
            <a:spLocks noChangeArrowheads="1"/>
          </p:cNvSpPr>
          <p:nvPr/>
        </p:nvSpPr>
        <p:spPr bwMode="auto">
          <a:xfrm>
            <a:off x="1143000" y="2667000"/>
            <a:ext cx="5943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Culture of inquiry</a:t>
            </a:r>
          </a:p>
        </p:txBody>
      </p:sp>
      <p:sp>
        <p:nvSpPr>
          <p:cNvPr id="7" name="TextBox 6"/>
          <p:cNvSpPr txBox="1">
            <a:spLocks noChangeArrowheads="1"/>
          </p:cNvSpPr>
          <p:nvPr/>
        </p:nvSpPr>
        <p:spPr bwMode="auto">
          <a:xfrm>
            <a:off x="1143000" y="3505200"/>
            <a:ext cx="58674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Accreditation by </a:t>
            </a:r>
            <a:r>
              <a:rPr lang="en-US" altLang="en-US" sz="3600" b="1" dirty="0" smtClean="0">
                <a:latin typeface="+mn-lt"/>
                <a:ea typeface="+mj-ea"/>
                <a:cs typeface="+mj-cs"/>
              </a:rPr>
              <a:t>ACCJC  </a:t>
            </a:r>
            <a:r>
              <a:rPr lang="en-US" altLang="en-US" b="1" dirty="0" smtClean="0">
                <a:latin typeface="+mn-lt"/>
                <a:ea typeface="+mj-ea"/>
                <a:cs typeface="+mj-cs"/>
              </a:rPr>
              <a:t> (Accrediting Commission for Community &amp; Junior Colleges)</a:t>
            </a:r>
            <a:endParaRPr lang="en-US" altLang="en-US" sz="3600" b="1" dirty="0">
              <a:latin typeface="+mn-lt"/>
              <a:ea typeface="+mj-ea"/>
              <a:cs typeface="+mj-cs"/>
            </a:endParaRPr>
          </a:p>
        </p:txBody>
      </p:sp>
      <p:sp>
        <p:nvSpPr>
          <p:cNvPr id="8" name="TextBox 7"/>
          <p:cNvSpPr txBox="1">
            <a:spLocks noChangeArrowheads="1"/>
          </p:cNvSpPr>
          <p:nvPr/>
        </p:nvSpPr>
        <p:spPr bwMode="auto">
          <a:xfrm>
            <a:off x="1143000" y="4343400"/>
            <a:ext cx="6858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3600" b="1" dirty="0">
                <a:latin typeface="+mn-lt"/>
                <a:ea typeface="+mj-ea"/>
                <a:cs typeface="+mj-cs"/>
              </a:rPr>
              <a:t>Stakeholders demand assessment</a:t>
            </a:r>
          </a:p>
        </p:txBody>
      </p:sp>
    </p:spTree>
    <p:extLst>
      <p:ext uri="{BB962C8B-B14F-4D97-AF65-F5344CB8AC3E}">
        <p14:creationId xmlns="" xmlns:p14="http://schemas.microsoft.com/office/powerpoint/2010/main" val="65975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4267200"/>
          </a:xfrm>
        </p:spPr>
        <p:txBody>
          <a:bodyPr>
            <a:normAutofit fontScale="90000"/>
          </a:bodyPr>
          <a:lstStyle/>
          <a:p>
            <a:r>
              <a:rPr lang="en-US" sz="9600" b="1" smtClean="0">
                <a:solidFill>
                  <a:schemeClr val="bg1">
                    <a:lumMod val="75000"/>
                  </a:schemeClr>
                </a:solidFill>
              </a:rPr>
              <a:t>II</a:t>
            </a:r>
            <a:r>
              <a:rPr lang="en-US" sz="9600" b="1" dirty="0" smtClean="0">
                <a:solidFill>
                  <a:schemeClr val="bg1">
                    <a:lumMod val="75000"/>
                  </a:schemeClr>
                </a:solidFill>
              </a:rPr>
              <a:t>. Developing Our Institution’s Planning Cycle</a:t>
            </a:r>
            <a:endParaRPr lang="en-US" sz="9600" b="1" dirty="0">
              <a:solidFill>
                <a:schemeClr val="bg1">
                  <a:lumMod val="75000"/>
                </a:schemeClr>
              </a:solidFill>
            </a:endParaRPr>
          </a:p>
        </p:txBody>
      </p:sp>
      <p:sp>
        <p:nvSpPr>
          <p:cNvPr id="3" name="Slide Number Placeholder 2"/>
          <p:cNvSpPr>
            <a:spLocks noGrp="1"/>
          </p:cNvSpPr>
          <p:nvPr>
            <p:ph type="sldNum" sz="quarter" idx="12"/>
          </p:nvPr>
        </p:nvSpPr>
        <p:spPr/>
        <p:txBody>
          <a:bodyPr/>
          <a:lstStyle/>
          <a:p>
            <a:fld id="{7E57BC59-0008-418E-8837-C0E8EDCE8DD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779462"/>
          </a:xfrm>
        </p:spPr>
        <p:txBody>
          <a:bodyPr/>
          <a:lstStyle/>
          <a:p>
            <a:r>
              <a:rPr lang="en-US" dirty="0" smtClean="0">
                <a:ea typeface="ＭＳ Ｐゴシック" pitchFamily="-64" charset="-128"/>
              </a:rPr>
              <a:t>Our Mantra</a:t>
            </a:r>
          </a:p>
        </p:txBody>
      </p:sp>
      <p:sp>
        <p:nvSpPr>
          <p:cNvPr id="96259" name="Rectangle 3"/>
          <p:cNvSpPr>
            <a:spLocks noGrp="1" noChangeArrowheads="1"/>
          </p:cNvSpPr>
          <p:nvPr>
            <p:ph type="body" idx="1"/>
          </p:nvPr>
        </p:nvSpPr>
        <p:spPr>
          <a:xfrm>
            <a:off x="457200" y="1587500"/>
            <a:ext cx="8229600" cy="4711700"/>
          </a:xfrm>
        </p:spPr>
        <p:txBody>
          <a:bodyPr/>
          <a:lstStyle/>
          <a:p>
            <a:pPr indent="3175">
              <a:lnSpc>
                <a:spcPct val="90000"/>
              </a:lnSpc>
              <a:buNone/>
            </a:pPr>
            <a:r>
              <a:rPr lang="en-US" dirty="0" smtClean="0">
                <a:ea typeface="ＭＳ Ｐゴシック" pitchFamily="-64" charset="-128"/>
              </a:rPr>
              <a:t>It’s one thing to have De Anza College fully engaged in writing outcome statements, performing assessments, and documenting results for the purpose of improving student learning and achievements, but if all that work does not drive our Institutional Planning at all levels of the College we will not have met the expectations of the ACCJC Institutional Planning and Program Review Standards.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71685"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9" name="Rounded Rectangle 8"/>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0" name="Rounded Rectangle 9"/>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1" name="Rounded Rectangle 10"/>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cxnSp>
        <p:nvCxnSpPr>
          <p:cNvPr id="8" name="Straight Arrow Connector 7"/>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3737"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9" name="Rounded Rectangle 8"/>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0" name="Rounded Rectangle 9"/>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1" name="Rounded Rectangle 10"/>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8" name="Rounded Rectangle 7"/>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12" name="Rounded Rectangle 11"/>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13" name="Rounded Rectangle 12"/>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cxnSp>
        <p:nvCxnSpPr>
          <p:cNvPr id="14" name="Straight Arrow Connector 13"/>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5788"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
        <p:nvSpPr>
          <p:cNvPr id="75789"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cxnSp>
        <p:nvCxnSpPr>
          <p:cNvPr id="15" name="Straight Arrow Connector 14"/>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7840"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sp>
        <p:nvSpPr>
          <p:cNvPr id="77841"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cxnSp>
        <p:nvCxnSpPr>
          <p:cNvPr id="25" name="Straight Arrow Connector 24"/>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7843"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3704"/>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5" name="Oval 14"/>
          <p:cNvSpPr>
            <a:spLocks noChangeArrowheads="1"/>
          </p:cNvSpPr>
          <p:nvPr/>
        </p:nvSpPr>
        <p:spPr bwMode="auto">
          <a:xfrm>
            <a:off x="533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IPBT</a:t>
            </a:r>
          </a:p>
        </p:txBody>
      </p:sp>
      <p:sp>
        <p:nvSpPr>
          <p:cNvPr id="23" name="Oval 22"/>
          <p:cNvSpPr>
            <a:spLocks noChangeArrowheads="1"/>
          </p:cNvSpPr>
          <p:nvPr/>
        </p:nvSpPr>
        <p:spPr bwMode="auto">
          <a:xfrm>
            <a:off x="35687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SSPBT</a:t>
            </a:r>
          </a:p>
        </p:txBody>
      </p:sp>
      <p:sp>
        <p:nvSpPr>
          <p:cNvPr id="24" name="Oval 23"/>
          <p:cNvSpPr>
            <a:spLocks noChangeArrowheads="1"/>
          </p:cNvSpPr>
          <p:nvPr/>
        </p:nvSpPr>
        <p:spPr bwMode="auto">
          <a:xfrm>
            <a:off x="6629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FRPBT</a:t>
            </a:r>
          </a:p>
        </p:txBody>
      </p:sp>
      <p:sp>
        <p:nvSpPr>
          <p:cNvPr id="83986"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cxnSp>
        <p:nvCxnSpPr>
          <p:cNvPr id="29" name="Straight Arrow Connector 28"/>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3988"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cxnSp>
        <p:nvCxnSpPr>
          <p:cNvPr id="31" name="Straight Arrow Connector 30"/>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3990"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cxnSp>
        <p:nvCxnSpPr>
          <p:cNvPr id="33" name="Straight Arrow Connector 32"/>
          <p:cNvCxnSpPr>
            <a:cxnSpLocks noChangeShapeType="1"/>
          </p:cNvCxnSpPr>
          <p:nvPr/>
        </p:nvCxnSpPr>
        <p:spPr bwMode="auto">
          <a:xfrm rot="5400000" flipH="1" flipV="1">
            <a:off x="-47625" y="1979613"/>
            <a:ext cx="703263"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p Arrow Callout 1"/>
          <p:cNvSpPr>
            <a:spLocks noChangeArrowheads="1"/>
          </p:cNvSpPr>
          <p:nvPr/>
        </p:nvSpPr>
        <p:spPr bwMode="auto">
          <a:xfrm>
            <a:off x="533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SLOAC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3" name="Up Arrow Callout 2"/>
          <p:cNvSpPr>
            <a:spLocks noChangeArrowheads="1"/>
          </p:cNvSpPr>
          <p:nvPr/>
        </p:nvSpPr>
        <p:spPr bwMode="auto">
          <a:xfrm>
            <a:off x="35687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SSLOAC</a:t>
            </a:r>
          </a:p>
          <a:p>
            <a:pPr algn="ctr">
              <a:defRPr/>
            </a:pPr>
            <a:r>
              <a:rPr lang="en-US" sz="2400" dirty="0">
                <a:solidFill>
                  <a:schemeClr val="lt1"/>
                </a:solidFill>
                <a:latin typeface="+mn-lt"/>
                <a:ea typeface="+mn-ea"/>
              </a:rPr>
              <a:t>Resource Needs</a:t>
            </a:r>
          </a:p>
        </p:txBody>
      </p:sp>
      <p:sp>
        <p:nvSpPr>
          <p:cNvPr id="4" name="Up Arrow Callout 3"/>
          <p:cNvSpPr>
            <a:spLocks noChangeArrowheads="1"/>
          </p:cNvSpPr>
          <p:nvPr/>
        </p:nvSpPr>
        <p:spPr bwMode="auto">
          <a:xfrm>
            <a:off x="6629400" y="4953000"/>
            <a:ext cx="2044700" cy="1689100"/>
          </a:xfrm>
          <a:prstGeom prst="upArrowCallout">
            <a:avLst>
              <a:gd name="adj1" fmla="val 24995"/>
              <a:gd name="adj2" fmla="val 25001"/>
              <a:gd name="adj3" fmla="val 25000"/>
              <a:gd name="adj4" fmla="val 64977"/>
            </a:avLst>
          </a:prstGeom>
          <a:solidFill>
            <a:srgbClr val="F79646">
              <a:alpha val="78822"/>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AUOAC</a:t>
            </a:r>
          </a:p>
          <a:p>
            <a:pPr algn="ctr">
              <a:defRPr/>
            </a:pPr>
            <a:r>
              <a:rPr lang="en-US" sz="2400" dirty="0">
                <a:solidFill>
                  <a:schemeClr val="lt1"/>
                </a:solidFill>
                <a:latin typeface="+mn-lt"/>
                <a:ea typeface="+mn-ea"/>
              </a:rPr>
              <a:t>Resource</a:t>
            </a:r>
          </a:p>
          <a:p>
            <a:pPr algn="ctr">
              <a:defRPr/>
            </a:pPr>
            <a:r>
              <a:rPr lang="en-US" sz="2400" dirty="0">
                <a:solidFill>
                  <a:schemeClr val="lt1"/>
                </a:solidFill>
                <a:latin typeface="+mn-lt"/>
                <a:ea typeface="+mn-ea"/>
              </a:rPr>
              <a:t>Needs</a:t>
            </a:r>
          </a:p>
        </p:txBody>
      </p:sp>
      <p:sp>
        <p:nvSpPr>
          <p:cNvPr id="20" name="Rounded Rectangle 19"/>
          <p:cNvSpPr>
            <a:spLocks noChangeArrowheads="1"/>
          </p:cNvSpPr>
          <p:nvPr/>
        </p:nvSpPr>
        <p:spPr bwMode="auto">
          <a:xfrm>
            <a:off x="533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Instructional</a:t>
            </a:r>
          </a:p>
          <a:p>
            <a:pPr algn="ctr">
              <a:defRPr/>
            </a:pPr>
            <a:r>
              <a:rPr lang="en-US" dirty="0">
                <a:solidFill>
                  <a:schemeClr val="lt1"/>
                </a:solidFill>
                <a:latin typeface="+mn-lt"/>
                <a:ea typeface="+mn-ea"/>
              </a:rPr>
              <a:t>Program Reviews</a:t>
            </a:r>
          </a:p>
        </p:txBody>
      </p:sp>
      <p:sp>
        <p:nvSpPr>
          <p:cNvPr id="21" name="Rounded Rectangle 20"/>
          <p:cNvSpPr>
            <a:spLocks noChangeArrowheads="1"/>
          </p:cNvSpPr>
          <p:nvPr/>
        </p:nvSpPr>
        <p:spPr bwMode="auto">
          <a:xfrm>
            <a:off x="35687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Student Services</a:t>
            </a:r>
          </a:p>
          <a:p>
            <a:pPr algn="ctr">
              <a:defRPr/>
            </a:pPr>
            <a:r>
              <a:rPr lang="en-US" dirty="0">
                <a:solidFill>
                  <a:schemeClr val="lt1"/>
                </a:solidFill>
                <a:latin typeface="+mn-lt"/>
                <a:ea typeface="+mn-ea"/>
              </a:rPr>
              <a:t>Program Reviews</a:t>
            </a:r>
          </a:p>
        </p:txBody>
      </p:sp>
      <p:sp>
        <p:nvSpPr>
          <p:cNvPr id="22" name="Rounded Rectangle 21"/>
          <p:cNvSpPr>
            <a:spLocks noChangeArrowheads="1"/>
          </p:cNvSpPr>
          <p:nvPr/>
        </p:nvSpPr>
        <p:spPr bwMode="auto">
          <a:xfrm>
            <a:off x="6629400" y="3498850"/>
            <a:ext cx="2044700" cy="844550"/>
          </a:xfrm>
          <a:prstGeom prst="roundRect">
            <a:avLst>
              <a:gd name="adj" fmla="val 16667"/>
            </a:avLst>
          </a:prstGeom>
          <a:solidFill>
            <a:srgbClr val="9BBB59"/>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400" dirty="0">
                <a:solidFill>
                  <a:srgbClr val="FFFFFF"/>
                </a:solidFill>
                <a:latin typeface="+mn-lt"/>
                <a:ea typeface="ＭＳ Ｐゴシック" pitchFamily="-110" charset="-128"/>
                <a:cs typeface="ＭＳ Ｐゴシック" pitchFamily="-110" charset="-128"/>
              </a:rPr>
              <a:t>Finance &amp; Resources</a:t>
            </a:r>
          </a:p>
          <a:p>
            <a:pPr algn="ctr">
              <a:defRPr/>
            </a:pPr>
            <a:r>
              <a:rPr lang="en-US" sz="1400" dirty="0">
                <a:solidFill>
                  <a:srgbClr val="FFFFFF"/>
                </a:solidFill>
                <a:latin typeface="+mn-lt"/>
                <a:ea typeface="ＭＳ Ｐゴシック" pitchFamily="-110" charset="-128"/>
                <a:cs typeface="ＭＳ Ｐゴシック" pitchFamily="-110" charset="-128"/>
              </a:rPr>
              <a:t>Program Reviews</a:t>
            </a:r>
          </a:p>
        </p:txBody>
      </p:sp>
      <p:sp>
        <p:nvSpPr>
          <p:cNvPr id="26" name="Up Arrow 25"/>
          <p:cNvSpPr>
            <a:spLocks noChangeArrowheads="1"/>
          </p:cNvSpPr>
          <p:nvPr/>
        </p:nvSpPr>
        <p:spPr bwMode="auto">
          <a:xfrm>
            <a:off x="12192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7" name="Up Arrow 26"/>
          <p:cNvSpPr>
            <a:spLocks noChangeArrowheads="1"/>
          </p:cNvSpPr>
          <p:nvPr/>
        </p:nvSpPr>
        <p:spPr bwMode="auto">
          <a:xfrm>
            <a:off x="4254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8" name="Up Arrow 27"/>
          <p:cNvSpPr>
            <a:spLocks noChangeArrowheads="1"/>
          </p:cNvSpPr>
          <p:nvPr/>
        </p:nvSpPr>
        <p:spPr bwMode="auto">
          <a:xfrm>
            <a:off x="7302500" y="2197100"/>
            <a:ext cx="685800" cy="1301750"/>
          </a:xfrm>
          <a:prstGeom prst="upArrow">
            <a:avLst>
              <a:gd name="adj1" fmla="val 50000"/>
              <a:gd name="adj2" fmla="val 50002"/>
            </a:avLst>
          </a:prstGeom>
          <a:gradFill rotWithShape="1">
            <a:gsLst>
              <a:gs pos="0">
                <a:srgbClr val="9BC1FF">
                  <a:alpha val="75000"/>
                </a:srgbClr>
              </a:gs>
              <a:gs pos="100000">
                <a:srgbClr val="3F80CD">
                  <a:alpha val="75000"/>
                </a:srgbClr>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Oval 15"/>
          <p:cNvSpPr>
            <a:spLocks noChangeArrowheads="1"/>
          </p:cNvSpPr>
          <p:nvPr/>
        </p:nvSpPr>
        <p:spPr bwMode="auto">
          <a:xfrm>
            <a:off x="533400" y="2590800"/>
            <a:ext cx="8140700" cy="749300"/>
          </a:xfrm>
          <a:prstGeom prst="ellipse">
            <a:avLst/>
          </a:prstGeom>
          <a:solidFill>
            <a:srgbClr val="8064A2">
              <a:alpha val="74901"/>
            </a:srgbClr>
          </a:solidFill>
          <a:ln w="9525">
            <a:solidFill>
              <a:srgbClr val="4A7EBB"/>
            </a:solidFill>
            <a:round/>
            <a:headEnd/>
            <a:tailEnd/>
          </a:ln>
          <a:effectLst>
            <a:outerShdw dist="23000" dir="5400000" rotWithShape="0">
              <a:srgbClr val="808080">
                <a:alpha val="34999"/>
              </a:srgbClr>
            </a:outerShdw>
          </a:effectLst>
        </p:spPr>
        <p:txBody>
          <a:bodyPr anchor="ctr"/>
          <a:lstStyle/>
          <a:p>
            <a:pPr algn="ctr"/>
            <a:r>
              <a:rPr lang="en-US" dirty="0">
                <a:solidFill>
                  <a:srgbClr val="FFFFFF"/>
                </a:solidFill>
                <a:latin typeface="Calibri" pitchFamily="-64" charset="0"/>
              </a:rPr>
              <a:t>Focus and Alignment  Lens</a:t>
            </a:r>
          </a:p>
          <a:p>
            <a:pPr algn="ctr"/>
            <a:r>
              <a:rPr lang="en-US" sz="1600" dirty="0">
                <a:solidFill>
                  <a:srgbClr val="FFFFFF"/>
                </a:solidFill>
                <a:latin typeface="Calibri" pitchFamily="-64" charset="0"/>
              </a:rPr>
              <a:t>Mission – Strategic Initiatives – ICCs – Educational Master Plan</a:t>
            </a:r>
          </a:p>
        </p:txBody>
      </p:sp>
      <p:sp>
        <p:nvSpPr>
          <p:cNvPr id="17" name="Rounded Rectangle 16"/>
          <p:cNvSpPr>
            <a:spLocks noChangeArrowheads="1"/>
          </p:cNvSpPr>
          <p:nvPr/>
        </p:nvSpPr>
        <p:spPr bwMode="auto">
          <a:xfrm>
            <a:off x="533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8" name="Rounded Rectangle 17"/>
          <p:cNvSpPr>
            <a:spLocks noChangeArrowheads="1"/>
          </p:cNvSpPr>
          <p:nvPr/>
        </p:nvSpPr>
        <p:spPr bwMode="auto">
          <a:xfrm>
            <a:off x="66294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9" name="Rounded Rectangle 18"/>
          <p:cNvSpPr>
            <a:spLocks noChangeArrowheads="1"/>
          </p:cNvSpPr>
          <p:nvPr/>
        </p:nvSpPr>
        <p:spPr bwMode="auto">
          <a:xfrm>
            <a:off x="3568700" y="4343400"/>
            <a:ext cx="2044700" cy="609600"/>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Divisional</a:t>
            </a:r>
          </a:p>
          <a:p>
            <a:pPr algn="ctr">
              <a:defRPr/>
            </a:pPr>
            <a:r>
              <a:rPr lang="en-US" dirty="0">
                <a:solidFill>
                  <a:schemeClr val="lt1"/>
                </a:solidFill>
                <a:latin typeface="+mn-lt"/>
                <a:ea typeface="+mn-ea"/>
              </a:rPr>
              <a:t>prioritization</a:t>
            </a:r>
          </a:p>
        </p:txBody>
      </p:sp>
      <p:sp>
        <p:nvSpPr>
          <p:cNvPr id="15" name="Oval 14"/>
          <p:cNvSpPr>
            <a:spLocks noChangeArrowheads="1"/>
          </p:cNvSpPr>
          <p:nvPr/>
        </p:nvSpPr>
        <p:spPr bwMode="auto">
          <a:xfrm>
            <a:off x="533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IPBT</a:t>
            </a:r>
          </a:p>
        </p:txBody>
      </p:sp>
      <p:sp>
        <p:nvSpPr>
          <p:cNvPr id="23" name="Oval 22"/>
          <p:cNvSpPr>
            <a:spLocks noChangeArrowheads="1"/>
          </p:cNvSpPr>
          <p:nvPr/>
        </p:nvSpPr>
        <p:spPr bwMode="auto">
          <a:xfrm>
            <a:off x="35687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SSPBT</a:t>
            </a:r>
          </a:p>
        </p:txBody>
      </p:sp>
      <p:sp>
        <p:nvSpPr>
          <p:cNvPr id="24" name="Oval 23"/>
          <p:cNvSpPr>
            <a:spLocks noChangeArrowheads="1"/>
          </p:cNvSpPr>
          <p:nvPr/>
        </p:nvSpPr>
        <p:spPr bwMode="auto">
          <a:xfrm>
            <a:off x="6629400" y="1003300"/>
            <a:ext cx="2044700" cy="11938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2400" dirty="0">
                <a:solidFill>
                  <a:schemeClr val="lt1"/>
                </a:solidFill>
                <a:latin typeface="+mn-lt"/>
                <a:ea typeface="+mn-ea"/>
              </a:rPr>
              <a:t>FRPBT</a:t>
            </a:r>
          </a:p>
        </p:txBody>
      </p:sp>
      <p:cxnSp>
        <p:nvCxnSpPr>
          <p:cNvPr id="29" name="Straight Connector 28"/>
          <p:cNvCxnSpPr>
            <a:cxnSpLocks noChangeShapeType="1"/>
          </p:cNvCxnSpPr>
          <p:nvPr/>
        </p:nvCxnSpPr>
        <p:spPr bwMode="auto">
          <a:xfrm rot="5400000">
            <a:off x="3255169" y="-138906"/>
            <a:ext cx="339725" cy="229393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0" name="Straight Connector 29"/>
          <p:cNvCxnSpPr>
            <a:cxnSpLocks noChangeShapeType="1"/>
          </p:cNvCxnSpPr>
          <p:nvPr/>
        </p:nvCxnSpPr>
        <p:spPr bwMode="auto">
          <a:xfrm rot="16200000" flipH="1">
            <a:off x="5580856" y="-170656"/>
            <a:ext cx="339725" cy="2357438"/>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31" name="Straight Connector 30"/>
          <p:cNvCxnSpPr>
            <a:cxnSpLocks noChangeShapeType="1"/>
            <a:endCxn id="23" idx="0"/>
          </p:cNvCxnSpPr>
          <p:nvPr/>
        </p:nvCxnSpPr>
        <p:spPr bwMode="auto">
          <a:xfrm rot="16200000" flipH="1">
            <a:off x="4498975" y="911225"/>
            <a:ext cx="165100" cy="1905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86037" name="TextBox 22"/>
          <p:cNvSpPr txBox="1">
            <a:spLocks noChangeArrowheads="1"/>
          </p:cNvSpPr>
          <p:nvPr/>
        </p:nvSpPr>
        <p:spPr bwMode="auto">
          <a:xfrm rot="5400000">
            <a:off x="-86518" y="2651918"/>
            <a:ext cx="806450" cy="366713"/>
          </a:xfrm>
          <a:prstGeom prst="rect">
            <a:avLst/>
          </a:prstGeom>
          <a:noFill/>
          <a:ln w="9525">
            <a:noFill/>
            <a:miter lim="800000"/>
            <a:headEnd/>
            <a:tailEnd/>
          </a:ln>
        </p:spPr>
        <p:txBody>
          <a:bodyPr wrap="none">
            <a:spAutoFit/>
          </a:bodyPr>
          <a:lstStyle/>
          <a:p>
            <a:r>
              <a:rPr lang="en-US" dirty="0"/>
              <a:t>Focus</a:t>
            </a:r>
          </a:p>
        </p:txBody>
      </p:sp>
      <p:sp>
        <p:nvSpPr>
          <p:cNvPr id="86038" name="TextBox 30"/>
          <p:cNvSpPr txBox="1">
            <a:spLocks noChangeArrowheads="1"/>
          </p:cNvSpPr>
          <p:nvPr/>
        </p:nvSpPr>
        <p:spPr bwMode="auto">
          <a:xfrm rot="5400000">
            <a:off x="-181768" y="981868"/>
            <a:ext cx="996950" cy="366713"/>
          </a:xfrm>
          <a:prstGeom prst="rect">
            <a:avLst/>
          </a:prstGeom>
          <a:noFill/>
          <a:ln w="9525">
            <a:noFill/>
            <a:miter lim="800000"/>
            <a:headEnd/>
            <a:tailEnd/>
          </a:ln>
        </p:spPr>
        <p:txBody>
          <a:bodyPr wrap="none">
            <a:spAutoFit/>
          </a:bodyPr>
          <a:lstStyle/>
          <a:p>
            <a:r>
              <a:rPr lang="en-US" dirty="0"/>
              <a:t>Allocate</a:t>
            </a:r>
          </a:p>
        </p:txBody>
      </p:sp>
      <p:sp>
        <p:nvSpPr>
          <p:cNvPr id="86039" name="TextBox 24"/>
          <p:cNvSpPr txBox="1">
            <a:spLocks noChangeArrowheads="1"/>
          </p:cNvSpPr>
          <p:nvPr/>
        </p:nvSpPr>
        <p:spPr bwMode="auto">
          <a:xfrm rot="5400000">
            <a:off x="-73818" y="4150518"/>
            <a:ext cx="781050" cy="366713"/>
          </a:xfrm>
          <a:prstGeom prst="rect">
            <a:avLst/>
          </a:prstGeom>
          <a:noFill/>
          <a:ln w="9525">
            <a:noFill/>
            <a:miter lim="800000"/>
            <a:headEnd/>
            <a:tailEnd/>
          </a:ln>
        </p:spPr>
        <p:txBody>
          <a:bodyPr wrap="none">
            <a:spAutoFit/>
          </a:bodyPr>
          <a:lstStyle/>
          <a:p>
            <a:r>
              <a:rPr lang="en-US" dirty="0"/>
              <a:t>Affirm</a:t>
            </a:r>
          </a:p>
        </p:txBody>
      </p:sp>
      <p:sp>
        <p:nvSpPr>
          <p:cNvPr id="86040" name="TextBox 23"/>
          <p:cNvSpPr txBox="1">
            <a:spLocks noChangeArrowheads="1"/>
          </p:cNvSpPr>
          <p:nvPr/>
        </p:nvSpPr>
        <p:spPr bwMode="auto">
          <a:xfrm rot="5400000">
            <a:off x="-143668" y="5947568"/>
            <a:ext cx="920750" cy="366713"/>
          </a:xfrm>
          <a:prstGeom prst="rect">
            <a:avLst/>
          </a:prstGeom>
          <a:noFill/>
          <a:ln w="9525">
            <a:noFill/>
            <a:miter lim="800000"/>
            <a:headEnd/>
            <a:tailEnd/>
          </a:ln>
        </p:spPr>
        <p:txBody>
          <a:bodyPr wrap="none">
            <a:spAutoFit/>
          </a:bodyPr>
          <a:lstStyle/>
          <a:p>
            <a:r>
              <a:rPr lang="en-US" dirty="0"/>
              <a:t>Identify</a:t>
            </a:r>
          </a:p>
        </p:txBody>
      </p:sp>
      <p:cxnSp>
        <p:nvCxnSpPr>
          <p:cNvPr id="38" name="Straight Arrow Connector 37"/>
          <p:cNvCxnSpPr>
            <a:cxnSpLocks noChangeShapeType="1"/>
          </p:cNvCxnSpPr>
          <p:nvPr/>
        </p:nvCxnSpPr>
        <p:spPr bwMode="auto">
          <a:xfrm rot="5400000" flipH="1" flipV="1">
            <a:off x="-158750" y="5205413"/>
            <a:ext cx="9286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9" name="Straight Arrow Connector 38"/>
          <p:cNvCxnSpPr>
            <a:cxnSpLocks noChangeShapeType="1"/>
          </p:cNvCxnSpPr>
          <p:nvPr/>
        </p:nvCxnSpPr>
        <p:spPr bwMode="auto">
          <a:xfrm rot="16200000" flipV="1">
            <a:off x="-31750" y="3597276"/>
            <a:ext cx="682625" cy="1270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40" name="Straight Arrow Connector 39"/>
          <p:cNvCxnSpPr>
            <a:cxnSpLocks noChangeShapeType="1"/>
          </p:cNvCxnSpPr>
          <p:nvPr/>
        </p:nvCxnSpPr>
        <p:spPr bwMode="auto">
          <a:xfrm rot="5400000" flipH="1" flipV="1">
            <a:off x="-47625" y="1979613"/>
            <a:ext cx="703263"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 name="Rounded Rectangle 41"/>
          <p:cNvSpPr>
            <a:spLocks noChangeArrowheads="1"/>
          </p:cNvSpPr>
          <p:nvPr/>
        </p:nvSpPr>
        <p:spPr bwMode="auto">
          <a:xfrm>
            <a:off x="501650" y="127000"/>
            <a:ext cx="8172450" cy="711200"/>
          </a:xfrm>
          <a:prstGeom prst="roundRect">
            <a:avLst>
              <a:gd name="adj" fmla="val 16667"/>
            </a:avLst>
          </a:prstGeom>
          <a:solidFill>
            <a:srgbClr val="C0504D"/>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COLLEGE COUNCIL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8"/>
          <p:cNvSpPr>
            <a:spLocks noChangeArrowheads="1"/>
          </p:cNvSpPr>
          <p:nvPr/>
        </p:nvSpPr>
        <p:spPr bwMode="auto">
          <a:xfrm>
            <a:off x="9144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2051" name="TextBox 15"/>
          <p:cNvSpPr txBox="1">
            <a:spLocks noChangeArrowheads="1"/>
          </p:cNvSpPr>
          <p:nvPr/>
        </p:nvSpPr>
        <p:spPr bwMode="auto">
          <a:xfrm>
            <a:off x="63246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2016-17</a:t>
            </a:r>
          </a:p>
        </p:txBody>
      </p:sp>
      <p:sp>
        <p:nvSpPr>
          <p:cNvPr id="2052" name="TextBox 24"/>
          <p:cNvSpPr txBox="1">
            <a:spLocks noChangeArrowheads="1"/>
          </p:cNvSpPr>
          <p:nvPr/>
        </p:nvSpPr>
        <p:spPr bwMode="auto">
          <a:xfrm>
            <a:off x="1143000" y="152400"/>
            <a:ext cx="685800" cy="307975"/>
          </a:xfrm>
          <a:prstGeom prst="rect">
            <a:avLst/>
          </a:prstGeom>
          <a:noFill/>
          <a:ln w="9525">
            <a:noFill/>
            <a:miter lim="800000"/>
            <a:headEnd/>
            <a:tailEnd/>
          </a:ln>
        </p:spPr>
        <p:txBody>
          <a:bodyPr>
            <a:spAutoFit/>
          </a:bodyPr>
          <a:lstStyle/>
          <a:p>
            <a:r>
              <a:rPr lang="en-US" sz="1400" dirty="0">
                <a:solidFill>
                  <a:srgbClr val="000000"/>
                </a:solidFill>
                <a:latin typeface="Calibri" pitchFamily="34" charset="0"/>
              </a:rPr>
              <a:t>Year 1</a:t>
            </a:r>
          </a:p>
        </p:txBody>
      </p:sp>
      <p:sp>
        <p:nvSpPr>
          <p:cNvPr id="48" name="Up Arrow Callout 47"/>
          <p:cNvSpPr>
            <a:spLocks noChangeArrowheads="1"/>
          </p:cNvSpPr>
          <p:nvPr/>
        </p:nvSpPr>
        <p:spPr bwMode="auto">
          <a:xfrm>
            <a:off x="914400" y="5105400"/>
            <a:ext cx="1143000" cy="762000"/>
          </a:xfrm>
          <a:prstGeom prst="upArrowCallout">
            <a:avLst>
              <a:gd name="adj1" fmla="val 6569"/>
              <a:gd name="adj2" fmla="val 6715"/>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52" name="Up Arrow Callout 51"/>
          <p:cNvSpPr>
            <a:spLocks noChangeArrowheads="1"/>
          </p:cNvSpPr>
          <p:nvPr/>
        </p:nvSpPr>
        <p:spPr bwMode="auto">
          <a:xfrm>
            <a:off x="6248400" y="5105400"/>
            <a:ext cx="1100138" cy="762000"/>
          </a:xfrm>
          <a:prstGeom prst="upArrowCallout">
            <a:avLst>
              <a:gd name="adj1" fmla="val 7834"/>
              <a:gd name="adj2" fmla="val 6397"/>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1200" b="0" dirty="0">
              <a:latin typeface="Calibri" charset="0"/>
              <a:ea typeface="ＭＳ Ｐゴシック" charset="0"/>
              <a:cs typeface="ＭＳ Ｐゴシック" charset="0"/>
            </a:endParaRPr>
          </a:p>
          <a:p>
            <a:pPr algn="ctr">
              <a:defRPr/>
            </a:pPr>
            <a:r>
              <a:rPr lang="en-US" sz="1100" dirty="0">
                <a:latin typeface="Calibri" charset="0"/>
                <a:ea typeface="ＭＳ Ｐゴシック" charset="0"/>
                <a:cs typeface="ＭＳ Ｐゴシック" charset="0"/>
              </a:rPr>
              <a:t>CLOAC</a:t>
            </a:r>
          </a:p>
          <a:p>
            <a:pPr algn="ctr">
              <a:defRPr/>
            </a:pPr>
            <a:r>
              <a:rPr lang="en-US" sz="1100" dirty="0">
                <a:latin typeface="Calibri" charset="0"/>
                <a:ea typeface="ＭＳ Ｐゴシック" charset="0"/>
                <a:cs typeface="ＭＳ Ｐゴシック" charset="0"/>
              </a:rPr>
              <a:t>DLOAC</a:t>
            </a:r>
          </a:p>
          <a:p>
            <a:pPr algn="ctr">
              <a:defRPr/>
            </a:pPr>
            <a:r>
              <a:rPr lang="en-US" sz="1100" dirty="0">
                <a:latin typeface="Calibri" charset="0"/>
                <a:ea typeface="ＭＳ Ｐゴシック" charset="0"/>
                <a:cs typeface="ＭＳ Ｐゴシック" charset="0"/>
              </a:rPr>
              <a:t>PLOAC</a:t>
            </a:r>
          </a:p>
          <a:p>
            <a:pPr algn="ctr">
              <a:defRPr/>
            </a:pPr>
            <a:endParaRPr lang="en-US" sz="1400" dirty="0">
              <a:latin typeface="Calibri" charset="0"/>
              <a:ea typeface="ＭＳ Ｐゴシック" charset="0"/>
              <a:cs typeface="ＭＳ Ｐゴシック" charset="0"/>
            </a:endParaRPr>
          </a:p>
        </p:txBody>
      </p:sp>
      <p:sp>
        <p:nvSpPr>
          <p:cNvPr id="82" name="Regular Pentagon 81"/>
          <p:cNvSpPr>
            <a:spLocks noChangeArrowheads="1"/>
          </p:cNvSpPr>
          <p:nvPr/>
        </p:nvSpPr>
        <p:spPr bwMode="auto">
          <a:xfrm>
            <a:off x="9144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cxnSp>
        <p:nvCxnSpPr>
          <p:cNvPr id="98" name="Straight Connector 97"/>
          <p:cNvCxnSpPr>
            <a:cxnSpLocks noChangeShapeType="1"/>
          </p:cNvCxnSpPr>
          <p:nvPr/>
        </p:nvCxnSpPr>
        <p:spPr bwMode="auto">
          <a:xfrm flipV="1">
            <a:off x="927100" y="6686550"/>
            <a:ext cx="7477125" cy="1588"/>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2057" name="TextBox 107"/>
          <p:cNvSpPr txBox="1">
            <a:spLocks noChangeArrowheads="1"/>
          </p:cNvSpPr>
          <p:nvPr/>
        </p:nvSpPr>
        <p:spPr bwMode="auto">
          <a:xfrm>
            <a:off x="-31750" y="5956300"/>
            <a:ext cx="898525" cy="646113"/>
          </a:xfrm>
          <a:prstGeom prst="rect">
            <a:avLst/>
          </a:prstGeom>
          <a:noFill/>
          <a:ln w="9525">
            <a:noFill/>
            <a:miter lim="800000"/>
            <a:headEnd/>
            <a:tailEnd/>
          </a:ln>
        </p:spPr>
        <p:txBody>
          <a:bodyPr wrap="none">
            <a:spAutoFit/>
          </a:bodyPr>
          <a:lstStyle/>
          <a:p>
            <a:pPr algn="ctr"/>
            <a:r>
              <a:rPr lang="en-US" sz="1400" b="0" dirty="0">
                <a:latin typeface="Calibri" pitchFamily="34" charset="0"/>
              </a:rPr>
              <a:t>  </a:t>
            </a:r>
            <a:r>
              <a:rPr lang="en-US" sz="1100" b="0" dirty="0">
                <a:latin typeface="Calibri" pitchFamily="34" charset="0"/>
              </a:rPr>
              <a:t>Curriculum</a:t>
            </a:r>
          </a:p>
          <a:p>
            <a:pPr algn="ctr"/>
            <a:r>
              <a:rPr lang="en-US" sz="1100" b="0" dirty="0">
                <a:latin typeface="Calibri" pitchFamily="34" charset="0"/>
              </a:rPr>
              <a:t>Review</a:t>
            </a:r>
          </a:p>
          <a:p>
            <a:pPr algn="ctr"/>
            <a:r>
              <a:rPr lang="en-US" sz="1100" b="0" dirty="0">
                <a:latin typeface="Calibri" pitchFamily="34" charset="0"/>
              </a:rPr>
              <a:t>Cycles</a:t>
            </a:r>
          </a:p>
        </p:txBody>
      </p:sp>
      <p:sp>
        <p:nvSpPr>
          <p:cNvPr id="2058" name="TextBox 108"/>
          <p:cNvSpPr txBox="1">
            <a:spLocks noChangeArrowheads="1"/>
          </p:cNvSpPr>
          <p:nvPr/>
        </p:nvSpPr>
        <p:spPr bwMode="auto">
          <a:xfrm>
            <a:off x="87313" y="685800"/>
            <a:ext cx="754062" cy="738188"/>
          </a:xfrm>
          <a:prstGeom prst="rect">
            <a:avLst/>
          </a:prstGeom>
          <a:noFill/>
          <a:ln w="9525">
            <a:noFill/>
            <a:miter lim="800000"/>
            <a:headEnd/>
            <a:tailEnd/>
          </a:ln>
        </p:spPr>
        <p:txBody>
          <a:bodyPr wrap="none">
            <a:spAutoFit/>
          </a:bodyPr>
          <a:lstStyle/>
          <a:p>
            <a:pPr algn="ctr"/>
            <a:r>
              <a:rPr lang="en-US" sz="1400" b="0" dirty="0">
                <a:latin typeface="Calibri" pitchFamily="34" charset="0"/>
              </a:rPr>
              <a:t>ACCJC</a:t>
            </a:r>
          </a:p>
          <a:p>
            <a:pPr algn="ctr"/>
            <a:r>
              <a:rPr lang="en-US" sz="1400" b="0" dirty="0">
                <a:latin typeface="Calibri" pitchFamily="34" charset="0"/>
              </a:rPr>
              <a:t>Cycles/</a:t>
            </a:r>
          </a:p>
          <a:p>
            <a:pPr algn="ctr"/>
            <a:r>
              <a:rPr lang="en-US" sz="1400" b="0" dirty="0">
                <a:latin typeface="Calibri" pitchFamily="34" charset="0"/>
              </a:rPr>
              <a:t>Reports</a:t>
            </a:r>
          </a:p>
        </p:txBody>
      </p:sp>
      <p:sp>
        <p:nvSpPr>
          <p:cNvPr id="2059" name="TextBox 109"/>
          <p:cNvSpPr txBox="1">
            <a:spLocks noChangeArrowheads="1"/>
          </p:cNvSpPr>
          <p:nvPr/>
        </p:nvSpPr>
        <p:spPr bwMode="auto">
          <a:xfrm>
            <a:off x="152400" y="2438400"/>
            <a:ext cx="679450"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PBTs &amp;</a:t>
            </a:r>
          </a:p>
          <a:p>
            <a:pPr algn="ctr"/>
            <a:r>
              <a:rPr lang="en-US" sz="1200" b="0" dirty="0">
                <a:latin typeface="Calibri" pitchFamily="34" charset="0"/>
              </a:rPr>
              <a:t>College</a:t>
            </a:r>
          </a:p>
          <a:p>
            <a:pPr algn="ctr"/>
            <a:r>
              <a:rPr lang="en-US" sz="1200" b="0" dirty="0">
                <a:latin typeface="Calibri" pitchFamily="34" charset="0"/>
              </a:rPr>
              <a:t> Council</a:t>
            </a:r>
            <a:endParaRPr lang="en-US" sz="1400" b="0" dirty="0">
              <a:latin typeface="Calibri" pitchFamily="34" charset="0"/>
            </a:endParaRPr>
          </a:p>
        </p:txBody>
      </p:sp>
      <p:sp>
        <p:nvSpPr>
          <p:cNvPr id="2060" name="TextBox 110"/>
          <p:cNvSpPr txBox="1">
            <a:spLocks noChangeArrowheads="1"/>
          </p:cNvSpPr>
          <p:nvPr/>
        </p:nvSpPr>
        <p:spPr bwMode="auto">
          <a:xfrm>
            <a:off x="0" y="3886200"/>
            <a:ext cx="889000" cy="769938"/>
          </a:xfrm>
          <a:prstGeom prst="rect">
            <a:avLst/>
          </a:prstGeom>
          <a:noFill/>
          <a:ln w="9525">
            <a:noFill/>
            <a:miter lim="800000"/>
            <a:headEnd/>
            <a:tailEnd/>
          </a:ln>
        </p:spPr>
        <p:txBody>
          <a:bodyPr>
            <a:spAutoFit/>
          </a:bodyPr>
          <a:lstStyle/>
          <a:p>
            <a:pPr algn="ctr"/>
            <a:r>
              <a:rPr lang="en-US" sz="1100" b="0" dirty="0">
                <a:latin typeface="Calibri" pitchFamily="34" charset="0"/>
              </a:rPr>
              <a:t>Six-Year Program Review Process</a:t>
            </a:r>
          </a:p>
        </p:txBody>
      </p:sp>
      <p:sp>
        <p:nvSpPr>
          <p:cNvPr id="2061" name="TextBox 111"/>
          <p:cNvSpPr txBox="1">
            <a:spLocks noChangeArrowheads="1"/>
          </p:cNvSpPr>
          <p:nvPr/>
        </p:nvSpPr>
        <p:spPr bwMode="auto">
          <a:xfrm>
            <a:off x="0" y="5334000"/>
            <a:ext cx="860425" cy="600075"/>
          </a:xfrm>
          <a:prstGeom prst="rect">
            <a:avLst/>
          </a:prstGeom>
          <a:noFill/>
          <a:ln w="9525">
            <a:noFill/>
            <a:miter lim="800000"/>
            <a:headEnd/>
            <a:tailEnd/>
          </a:ln>
        </p:spPr>
        <p:txBody>
          <a:bodyPr wrap="none">
            <a:spAutoFit/>
          </a:bodyPr>
          <a:lstStyle/>
          <a:p>
            <a:pPr algn="ctr"/>
            <a:r>
              <a:rPr lang="en-US" sz="1100" b="0" dirty="0">
                <a:latin typeface="Calibri" pitchFamily="34" charset="0"/>
              </a:rPr>
              <a:t>Outcome/</a:t>
            </a:r>
          </a:p>
          <a:p>
            <a:pPr algn="ctr"/>
            <a:r>
              <a:rPr lang="en-US" sz="1100" b="0" dirty="0">
                <a:latin typeface="Calibri" pitchFamily="34" charset="0"/>
              </a:rPr>
              <a:t>Assessment</a:t>
            </a:r>
          </a:p>
          <a:p>
            <a:pPr algn="ctr"/>
            <a:r>
              <a:rPr lang="en-US" sz="1100" b="0" dirty="0">
                <a:latin typeface="Calibri" pitchFamily="34" charset="0"/>
              </a:rPr>
              <a:t>Cycles</a:t>
            </a:r>
          </a:p>
        </p:txBody>
      </p:sp>
      <p:sp>
        <p:nvSpPr>
          <p:cNvPr id="92" name="Hexagon 91"/>
          <p:cNvSpPr>
            <a:spLocks noChangeArrowheads="1"/>
          </p:cNvSpPr>
          <p:nvPr/>
        </p:nvSpPr>
        <p:spPr bwMode="auto">
          <a:xfrm>
            <a:off x="914400" y="457200"/>
            <a:ext cx="1060450" cy="914400"/>
          </a:xfrm>
          <a:prstGeom prst="hexagon">
            <a:avLst>
              <a:gd name="adj" fmla="val 24998"/>
              <a:gd name="vf" fmla="val 115470"/>
            </a:avLst>
          </a:prstGeom>
          <a:solidFill>
            <a:srgbClr val="8064A2"/>
          </a:solidFill>
          <a:ln w="38100">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800" dirty="0">
                <a:latin typeface="+mn-lt"/>
                <a:ea typeface="ＭＳ Ｐゴシック" charset="0"/>
                <a:cs typeface="ＭＳ Ｐゴシック" charset="0"/>
              </a:rPr>
              <a:t>SITE</a:t>
            </a:r>
          </a:p>
          <a:p>
            <a:pPr algn="ctr">
              <a:defRPr/>
            </a:pPr>
            <a:r>
              <a:rPr lang="en-US" sz="1800" dirty="0">
                <a:latin typeface="+mn-lt"/>
                <a:ea typeface="ＭＳ Ｐゴシック" charset="0"/>
                <a:cs typeface="ＭＳ Ｐゴシック" charset="0"/>
              </a:rPr>
              <a:t>VISIT</a:t>
            </a:r>
          </a:p>
        </p:txBody>
      </p:sp>
      <p:sp>
        <p:nvSpPr>
          <p:cNvPr id="93" name="Hexagon 92"/>
          <p:cNvSpPr>
            <a:spLocks noChangeArrowheads="1"/>
          </p:cNvSpPr>
          <p:nvPr/>
        </p:nvSpPr>
        <p:spPr bwMode="auto">
          <a:xfrm>
            <a:off x="3048000" y="3733800"/>
            <a:ext cx="1066800" cy="1085850"/>
          </a:xfrm>
          <a:prstGeom prst="hexagon">
            <a:avLst>
              <a:gd name="adj" fmla="val 25000"/>
              <a:gd name="vf" fmla="val 115470"/>
            </a:avLst>
          </a:prstGeom>
          <a:solidFill>
            <a:schemeClr val="tx1"/>
          </a:solidFill>
          <a:ln w="38100">
            <a:solidFill>
              <a:srgbClr val="9BBB59"/>
            </a:solidFill>
            <a:miter lim="800000"/>
            <a:headEnd/>
            <a:tailEnd/>
          </a:ln>
          <a:effectLst>
            <a:outerShdw dist="25400" dir="20339945" algn="br" rotWithShape="0">
              <a:srgbClr val="808080">
                <a:alpha val="42999"/>
              </a:srgbClr>
            </a:outerShdw>
          </a:effectLst>
        </p:spPr>
        <p:txBody>
          <a:bodyPr anchor="ctr"/>
          <a:lstStyle/>
          <a:p>
            <a:pPr algn="ctr">
              <a:defRPr/>
            </a:pPr>
            <a:r>
              <a:rPr lang="en-US" sz="1400" dirty="0">
                <a:solidFill>
                  <a:schemeClr val="bg1"/>
                </a:solidFill>
                <a:latin typeface="+mn-lt"/>
                <a:ea typeface="ＭＳ Ｐゴシック" charset="0"/>
                <a:cs typeface="ＭＳ Ｐゴシック" charset="0"/>
              </a:rPr>
              <a:t>CPR</a:t>
            </a:r>
          </a:p>
          <a:p>
            <a:pPr algn="ctr">
              <a:defRPr/>
            </a:pPr>
            <a:r>
              <a:rPr lang="en-US" sz="1400" dirty="0">
                <a:solidFill>
                  <a:schemeClr val="bg1"/>
                </a:solidFill>
                <a:latin typeface="+mn-lt"/>
                <a:ea typeface="ＭＳ Ｐゴシック" charset="0"/>
                <a:cs typeface="ＭＳ Ｐゴシック" charset="0"/>
              </a:rPr>
              <a:t>&amp;</a:t>
            </a:r>
          </a:p>
          <a:p>
            <a:pPr algn="ctr">
              <a:defRPr/>
            </a:pPr>
            <a:r>
              <a:rPr lang="en-US" sz="1400" dirty="0">
                <a:solidFill>
                  <a:schemeClr val="bg1"/>
                </a:solidFill>
                <a:latin typeface="+mn-lt"/>
                <a:ea typeface="ＭＳ Ｐゴシック" charset="0"/>
                <a:cs typeface="ＭＳ Ｐゴシック" charset="0"/>
              </a:rPr>
              <a:t>5-Year</a:t>
            </a:r>
          </a:p>
          <a:p>
            <a:pPr algn="ctr">
              <a:defRPr/>
            </a:pPr>
            <a:r>
              <a:rPr lang="en-US" sz="1400" dirty="0">
                <a:solidFill>
                  <a:schemeClr val="bg1"/>
                </a:solidFill>
                <a:latin typeface="+mn-lt"/>
                <a:ea typeface="ＭＳ Ｐゴシック" charset="0"/>
                <a:cs typeface="ＭＳ Ｐゴシック" charset="0"/>
              </a:rPr>
              <a:t>Plan</a:t>
            </a:r>
          </a:p>
        </p:txBody>
      </p:sp>
      <p:sp>
        <p:nvSpPr>
          <p:cNvPr id="2064" name="TextBox 15"/>
          <p:cNvSpPr txBox="1">
            <a:spLocks noChangeArrowheads="1"/>
          </p:cNvSpPr>
          <p:nvPr/>
        </p:nvSpPr>
        <p:spPr bwMode="auto">
          <a:xfrm>
            <a:off x="53340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2015-16</a:t>
            </a:r>
          </a:p>
        </p:txBody>
      </p:sp>
      <p:sp>
        <p:nvSpPr>
          <p:cNvPr id="2065" name="TextBox 15"/>
          <p:cNvSpPr txBox="1">
            <a:spLocks noChangeArrowheads="1"/>
          </p:cNvSpPr>
          <p:nvPr/>
        </p:nvSpPr>
        <p:spPr bwMode="auto">
          <a:xfrm>
            <a:off x="41910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2014-15</a:t>
            </a:r>
          </a:p>
        </p:txBody>
      </p:sp>
      <p:sp>
        <p:nvSpPr>
          <p:cNvPr id="2066" name="TextBox 15"/>
          <p:cNvSpPr txBox="1">
            <a:spLocks noChangeArrowheads="1"/>
          </p:cNvSpPr>
          <p:nvPr/>
        </p:nvSpPr>
        <p:spPr bwMode="auto">
          <a:xfrm>
            <a:off x="32004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2013-14</a:t>
            </a:r>
          </a:p>
        </p:txBody>
      </p:sp>
      <p:sp>
        <p:nvSpPr>
          <p:cNvPr id="2067" name="TextBox 15"/>
          <p:cNvSpPr txBox="1">
            <a:spLocks noChangeArrowheads="1"/>
          </p:cNvSpPr>
          <p:nvPr/>
        </p:nvSpPr>
        <p:spPr bwMode="auto">
          <a:xfrm>
            <a:off x="2057400" y="-76200"/>
            <a:ext cx="957263"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2012-13</a:t>
            </a:r>
          </a:p>
        </p:txBody>
      </p:sp>
      <p:sp>
        <p:nvSpPr>
          <p:cNvPr id="2068" name="TextBox 15"/>
          <p:cNvSpPr txBox="1">
            <a:spLocks noChangeArrowheads="1"/>
          </p:cNvSpPr>
          <p:nvPr/>
        </p:nvSpPr>
        <p:spPr bwMode="auto">
          <a:xfrm>
            <a:off x="990600" y="-76200"/>
            <a:ext cx="957263" cy="369888"/>
          </a:xfrm>
          <a:prstGeom prst="rect">
            <a:avLst/>
          </a:prstGeom>
          <a:noFill/>
          <a:ln w="9525">
            <a:noFill/>
            <a:miter lim="800000"/>
            <a:headEnd/>
            <a:tailEnd/>
          </a:ln>
        </p:spPr>
        <p:txBody>
          <a:bodyPr wrap="none">
            <a:spAutoFit/>
          </a:bodyPr>
          <a:lstStyle/>
          <a:p>
            <a:r>
              <a:rPr lang="en-US" sz="1800" dirty="0">
                <a:latin typeface="Calibri" pitchFamily="34" charset="0"/>
              </a:rPr>
              <a:t>2011-12</a:t>
            </a:r>
          </a:p>
        </p:txBody>
      </p:sp>
      <p:sp>
        <p:nvSpPr>
          <p:cNvPr id="2069" name="TextBox 15"/>
          <p:cNvSpPr txBox="1">
            <a:spLocks noChangeArrowheads="1"/>
          </p:cNvSpPr>
          <p:nvPr/>
        </p:nvSpPr>
        <p:spPr bwMode="auto">
          <a:xfrm>
            <a:off x="7467600" y="-76200"/>
            <a:ext cx="957263" cy="369888"/>
          </a:xfrm>
          <a:prstGeom prst="rect">
            <a:avLst/>
          </a:prstGeom>
          <a:noFill/>
          <a:ln w="9525">
            <a:noFill/>
            <a:miter lim="800000"/>
            <a:headEnd/>
            <a:tailEnd/>
          </a:ln>
        </p:spPr>
        <p:txBody>
          <a:bodyPr wrap="none">
            <a:spAutoFit/>
          </a:bodyPr>
          <a:lstStyle/>
          <a:p>
            <a:r>
              <a:rPr lang="en-US" sz="1800" dirty="0">
                <a:solidFill>
                  <a:srgbClr val="0000FF"/>
                </a:solidFill>
                <a:latin typeface="Calibri" pitchFamily="34" charset="0"/>
              </a:rPr>
              <a:t>2017-18</a:t>
            </a:r>
          </a:p>
        </p:txBody>
      </p:sp>
      <p:sp>
        <p:nvSpPr>
          <p:cNvPr id="2070" name="TextBox 117"/>
          <p:cNvSpPr txBox="1">
            <a:spLocks noChangeArrowheads="1"/>
          </p:cNvSpPr>
          <p:nvPr/>
        </p:nvSpPr>
        <p:spPr bwMode="auto">
          <a:xfrm>
            <a:off x="1195388" y="5910263"/>
            <a:ext cx="233362" cy="304800"/>
          </a:xfrm>
          <a:prstGeom prst="rect">
            <a:avLst/>
          </a:prstGeom>
          <a:noFill/>
          <a:ln w="9525">
            <a:noFill/>
            <a:miter lim="800000"/>
            <a:headEnd/>
            <a:tailEnd/>
          </a:ln>
        </p:spPr>
        <p:txBody>
          <a:bodyPr wrap="none">
            <a:spAutoFit/>
          </a:bodyPr>
          <a:lstStyle/>
          <a:p>
            <a:r>
              <a:rPr lang="en-US" sz="1400" b="0" dirty="0">
                <a:solidFill>
                  <a:schemeClr val="bg1"/>
                </a:solidFill>
              </a:rPr>
              <a:t> </a:t>
            </a:r>
          </a:p>
        </p:txBody>
      </p:sp>
      <p:sp>
        <p:nvSpPr>
          <p:cNvPr id="87" name="Right Arrow 86"/>
          <p:cNvSpPr>
            <a:spLocks noChangeArrowheads="1"/>
          </p:cNvSpPr>
          <p:nvPr/>
        </p:nvSpPr>
        <p:spPr bwMode="auto">
          <a:xfrm>
            <a:off x="914400" y="3733800"/>
            <a:ext cx="1066800" cy="1120775"/>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200" b="0" dirty="0">
                <a:solidFill>
                  <a:srgbClr val="FFFFFF"/>
                </a:solidFill>
                <a:latin typeface="Calibri" charset="0"/>
                <a:ea typeface="ＭＳ Ｐゴシック" charset="0"/>
                <a:cs typeface="ＭＳ Ｐゴシック" charset="0"/>
              </a:rPr>
              <a:t>APRU # 3</a:t>
            </a:r>
            <a:endParaRPr lang="en-US" sz="1400" b="0" dirty="0">
              <a:solidFill>
                <a:srgbClr val="FFFFFF"/>
              </a:solidFill>
              <a:latin typeface="Calibri" charset="0"/>
              <a:ea typeface="ＭＳ Ｐゴシック" charset="0"/>
              <a:cs typeface="ＭＳ Ｐゴシック" charset="0"/>
            </a:endParaRPr>
          </a:p>
        </p:txBody>
      </p:sp>
      <p:sp>
        <p:nvSpPr>
          <p:cNvPr id="111" name="Right Arrow 110"/>
          <p:cNvSpPr>
            <a:spLocks noChangeArrowheads="1"/>
          </p:cNvSpPr>
          <p:nvPr/>
        </p:nvSpPr>
        <p:spPr bwMode="auto">
          <a:xfrm>
            <a:off x="7315200" y="3733800"/>
            <a:ext cx="1095375"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#2</a:t>
            </a:r>
            <a:endParaRPr lang="en-US" sz="1200" dirty="0">
              <a:solidFill>
                <a:srgbClr val="000000"/>
              </a:solidFill>
              <a:latin typeface="+mn-lt"/>
              <a:ea typeface="ＭＳ Ｐゴシック" charset="0"/>
              <a:cs typeface="ＭＳ Ｐゴシック" charset="0"/>
            </a:endParaRPr>
          </a:p>
        </p:txBody>
      </p:sp>
      <p:sp>
        <p:nvSpPr>
          <p:cNvPr id="112" name="Right Arrow 111"/>
          <p:cNvSpPr>
            <a:spLocks noChangeArrowheads="1"/>
          </p:cNvSpPr>
          <p:nvPr/>
        </p:nvSpPr>
        <p:spPr bwMode="auto">
          <a:xfrm>
            <a:off x="1981200" y="3733800"/>
            <a:ext cx="1047750"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b="0" dirty="0">
                <a:solidFill>
                  <a:srgbClr val="FFFFFF"/>
                </a:solidFill>
                <a:latin typeface="+mn-lt"/>
                <a:ea typeface="ＭＳ Ｐゴシック" charset="0"/>
                <a:cs typeface="ＭＳ Ｐゴシック" charset="0"/>
              </a:rPr>
              <a:t>APRU #4</a:t>
            </a:r>
          </a:p>
        </p:txBody>
      </p:sp>
      <p:sp>
        <p:nvSpPr>
          <p:cNvPr id="113" name="Right Arrow 112"/>
          <p:cNvSpPr>
            <a:spLocks noChangeArrowheads="1"/>
          </p:cNvSpPr>
          <p:nvPr/>
        </p:nvSpPr>
        <p:spPr bwMode="auto">
          <a:xfrm>
            <a:off x="4114800" y="3733800"/>
            <a:ext cx="1065213"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smtClean="0">
                <a:solidFill>
                  <a:srgbClr val="000000"/>
                </a:solidFill>
                <a:latin typeface="+mn-lt"/>
                <a:ea typeface="ＭＳ Ｐゴシック" charset="0"/>
                <a:cs typeface="ＭＳ Ｐゴシック" charset="0"/>
              </a:rPr>
              <a:t>Reflect</a:t>
            </a:r>
            <a:endParaRPr lang="en-US" sz="1200" dirty="0">
              <a:solidFill>
                <a:srgbClr val="000000"/>
              </a:solidFill>
              <a:latin typeface="+mn-lt"/>
              <a:ea typeface="ＭＳ Ｐゴシック" charset="0"/>
              <a:cs typeface="ＭＳ Ｐゴシック" charset="0"/>
            </a:endParaRPr>
          </a:p>
        </p:txBody>
      </p:sp>
      <p:sp>
        <p:nvSpPr>
          <p:cNvPr id="114" name="Right Arrow 113"/>
          <p:cNvSpPr>
            <a:spLocks noChangeArrowheads="1"/>
          </p:cNvSpPr>
          <p:nvPr/>
        </p:nvSpPr>
        <p:spPr bwMode="auto">
          <a:xfrm>
            <a:off x="6248400" y="3733800"/>
            <a:ext cx="1066800"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#2</a:t>
            </a:r>
            <a:endParaRPr lang="en-US" sz="1200" dirty="0">
              <a:solidFill>
                <a:srgbClr val="000000"/>
              </a:solidFill>
              <a:latin typeface="+mn-lt"/>
              <a:ea typeface="ＭＳ Ｐゴシック" charset="0"/>
              <a:cs typeface="ＭＳ Ｐゴシック" charset="0"/>
            </a:endParaRPr>
          </a:p>
        </p:txBody>
      </p:sp>
      <p:sp>
        <p:nvSpPr>
          <p:cNvPr id="2076" name="TextBox 108"/>
          <p:cNvSpPr txBox="1">
            <a:spLocks noChangeArrowheads="1"/>
          </p:cNvSpPr>
          <p:nvPr/>
        </p:nvSpPr>
        <p:spPr bwMode="auto">
          <a:xfrm>
            <a:off x="-58738" y="1600200"/>
            <a:ext cx="993776"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CPC</a:t>
            </a:r>
          </a:p>
          <a:p>
            <a:pPr algn="ctr"/>
            <a:r>
              <a:rPr lang="en-US" sz="1200" b="0" dirty="0">
                <a:latin typeface="Calibri" pitchFamily="34" charset="0"/>
              </a:rPr>
              <a:t>Assessment/</a:t>
            </a:r>
          </a:p>
          <a:p>
            <a:pPr algn="ctr"/>
            <a:r>
              <a:rPr lang="en-US" sz="1200" b="0" dirty="0">
                <a:latin typeface="Calibri" pitchFamily="34" charset="0"/>
              </a:rPr>
              <a:t>Planning</a:t>
            </a:r>
          </a:p>
        </p:txBody>
      </p:sp>
      <p:sp>
        <p:nvSpPr>
          <p:cNvPr id="2077" name="Text Box 97"/>
          <p:cNvSpPr txBox="1">
            <a:spLocks noChangeArrowheads="1"/>
          </p:cNvSpPr>
          <p:nvPr/>
        </p:nvSpPr>
        <p:spPr bwMode="auto">
          <a:xfrm>
            <a:off x="12700" y="-50800"/>
            <a:ext cx="960438" cy="708025"/>
          </a:xfrm>
          <a:prstGeom prst="rect">
            <a:avLst/>
          </a:prstGeom>
          <a:noFill/>
          <a:ln w="9525">
            <a:noFill/>
            <a:miter lim="800000"/>
            <a:headEnd/>
            <a:tailEnd/>
          </a:ln>
        </p:spPr>
        <p:txBody>
          <a:bodyPr>
            <a:spAutoFit/>
          </a:bodyPr>
          <a:lstStyle/>
          <a:p>
            <a:pPr algn="ctr"/>
            <a:r>
              <a:rPr lang="en-US" sz="1000" dirty="0"/>
              <a:t>College Planning Committee</a:t>
            </a:r>
          </a:p>
          <a:p>
            <a:pPr algn="ctr"/>
            <a:r>
              <a:rPr lang="en-US" sz="1000" dirty="0"/>
              <a:t>5/15/13</a:t>
            </a:r>
          </a:p>
        </p:txBody>
      </p:sp>
      <p:sp>
        <p:nvSpPr>
          <p:cNvPr id="97" name="Hexagon 96"/>
          <p:cNvSpPr>
            <a:spLocks noChangeArrowheads="1"/>
          </p:cNvSpPr>
          <p:nvPr/>
        </p:nvSpPr>
        <p:spPr bwMode="auto">
          <a:xfrm>
            <a:off x="30480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Follow-up Letter</a:t>
            </a:r>
          </a:p>
          <a:p>
            <a:pPr algn="ctr">
              <a:defRPr/>
            </a:pPr>
            <a:r>
              <a:rPr lang="en-US" sz="1000" dirty="0">
                <a:latin typeface="+mn-lt"/>
                <a:ea typeface="ＭＳ Ｐゴシック" charset="0"/>
                <a:cs typeface="ＭＳ Ｐゴシック" charset="0"/>
              </a:rPr>
              <a:t>(Rec #1)</a:t>
            </a:r>
          </a:p>
        </p:txBody>
      </p:sp>
      <p:sp>
        <p:nvSpPr>
          <p:cNvPr id="99" name="Hexagon 98"/>
          <p:cNvSpPr>
            <a:spLocks noChangeArrowheads="1"/>
          </p:cNvSpPr>
          <p:nvPr/>
        </p:nvSpPr>
        <p:spPr bwMode="auto">
          <a:xfrm>
            <a:off x="51816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Form Teams</a:t>
            </a:r>
          </a:p>
        </p:txBody>
      </p:sp>
      <p:sp>
        <p:nvSpPr>
          <p:cNvPr id="102" name="Hexagon 101"/>
          <p:cNvSpPr>
            <a:spLocks noChangeArrowheads="1"/>
          </p:cNvSpPr>
          <p:nvPr/>
        </p:nvSpPr>
        <p:spPr bwMode="auto">
          <a:xfrm>
            <a:off x="62484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400" dirty="0">
                <a:solidFill>
                  <a:srgbClr val="000000"/>
                </a:solidFill>
                <a:latin typeface="+mn-lt"/>
                <a:ea typeface="ＭＳ Ｐゴシック" charset="0"/>
                <a:cs typeface="ＭＳ Ｐゴシック" charset="0"/>
              </a:rPr>
              <a:t>SELF</a:t>
            </a:r>
          </a:p>
          <a:p>
            <a:pPr algn="ctr">
              <a:defRPr/>
            </a:pPr>
            <a:r>
              <a:rPr lang="en-US" sz="1400" dirty="0">
                <a:solidFill>
                  <a:srgbClr val="000000"/>
                </a:solidFill>
                <a:latin typeface="+mn-lt"/>
                <a:ea typeface="ＭＳ Ｐゴシック" charset="0"/>
                <a:cs typeface="ＭＳ Ｐゴシック" charset="0"/>
              </a:rPr>
              <a:t>STUDY</a:t>
            </a:r>
          </a:p>
        </p:txBody>
      </p:sp>
      <p:sp>
        <p:nvSpPr>
          <p:cNvPr id="104" name="Hexagon 103"/>
          <p:cNvSpPr>
            <a:spLocks noChangeArrowheads="1"/>
          </p:cNvSpPr>
          <p:nvPr/>
        </p:nvSpPr>
        <p:spPr bwMode="auto">
          <a:xfrm>
            <a:off x="1981200" y="457200"/>
            <a:ext cx="1060450" cy="914400"/>
          </a:xfrm>
          <a:prstGeom prst="hexagon">
            <a:avLst>
              <a:gd name="adj" fmla="val 24998"/>
              <a:gd name="vf" fmla="val 115470"/>
            </a:avLst>
          </a:prstGeom>
          <a:solidFill>
            <a:srgbClr val="8064A2"/>
          </a:solidFill>
          <a:ln w="9525">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Follow-up Site Visit</a:t>
            </a:r>
          </a:p>
          <a:p>
            <a:pPr algn="ctr">
              <a:defRPr/>
            </a:pPr>
            <a:r>
              <a:rPr lang="en-US" sz="1000" dirty="0">
                <a:latin typeface="+mn-lt"/>
                <a:ea typeface="ＭＳ Ｐゴシック" charset="0"/>
                <a:cs typeface="ＭＳ Ｐゴシック" charset="0"/>
              </a:rPr>
              <a:t>(Recs #1,#2,#3)</a:t>
            </a:r>
          </a:p>
        </p:txBody>
      </p:sp>
      <p:sp>
        <p:nvSpPr>
          <p:cNvPr id="8" name="Hexagon 101"/>
          <p:cNvSpPr>
            <a:spLocks noChangeArrowheads="1"/>
          </p:cNvSpPr>
          <p:nvPr/>
        </p:nvSpPr>
        <p:spPr bwMode="auto">
          <a:xfrm>
            <a:off x="7315200" y="457200"/>
            <a:ext cx="1060450" cy="914400"/>
          </a:xfrm>
          <a:prstGeom prst="hexagon">
            <a:avLst>
              <a:gd name="adj" fmla="val 24998"/>
              <a:gd name="vf" fmla="val 115470"/>
            </a:avLst>
          </a:prstGeom>
          <a:solidFill>
            <a:srgbClr val="8064A2"/>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800" dirty="0">
                <a:solidFill>
                  <a:srgbClr val="000000"/>
                </a:solidFill>
                <a:latin typeface="+mn-lt"/>
                <a:ea typeface="ＭＳ Ｐゴシック" charset="0"/>
                <a:cs typeface="ＭＳ Ｐゴシック" charset="0"/>
              </a:rPr>
              <a:t>SITE</a:t>
            </a:r>
          </a:p>
          <a:p>
            <a:pPr algn="ctr">
              <a:defRPr/>
            </a:pPr>
            <a:r>
              <a:rPr lang="en-US" sz="1800" dirty="0">
                <a:solidFill>
                  <a:srgbClr val="000000"/>
                </a:solidFill>
                <a:latin typeface="+mn-lt"/>
                <a:ea typeface="ＭＳ Ｐゴシック" charset="0"/>
                <a:cs typeface="ＭＳ Ｐゴシック" charset="0"/>
              </a:rPr>
              <a:t>VISIT</a:t>
            </a:r>
          </a:p>
        </p:txBody>
      </p:sp>
      <p:sp>
        <p:nvSpPr>
          <p:cNvPr id="16" name="Pentagon 104"/>
          <p:cNvSpPr>
            <a:spLocks noChangeArrowheads="1"/>
          </p:cNvSpPr>
          <p:nvPr/>
        </p:nvSpPr>
        <p:spPr bwMode="auto">
          <a:xfrm>
            <a:off x="73152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800" b="0" dirty="0">
                <a:solidFill>
                  <a:srgbClr val="FFFFFF"/>
                </a:solidFill>
                <a:latin typeface="Calibri" charset="0"/>
                <a:ea typeface="ＭＳ Ｐゴシック" charset="0"/>
                <a:cs typeface="ＭＳ Ｐゴシック" charset="0"/>
              </a:rPr>
              <a:t>       </a:t>
            </a:r>
            <a:endParaRPr lang="en-US" sz="1600" b="0" dirty="0">
              <a:solidFill>
                <a:srgbClr val="FFFFFF"/>
              </a:solidFill>
              <a:latin typeface="Calibri" charset="0"/>
              <a:ea typeface="ＭＳ Ｐゴシック" charset="0"/>
              <a:cs typeface="ＭＳ Ｐゴシック" charset="0"/>
            </a:endParaRPr>
          </a:p>
        </p:txBody>
      </p:sp>
      <p:sp>
        <p:nvSpPr>
          <p:cNvPr id="95" name="Hexagon 94"/>
          <p:cNvSpPr>
            <a:spLocks noChangeArrowheads="1"/>
          </p:cNvSpPr>
          <p:nvPr/>
        </p:nvSpPr>
        <p:spPr bwMode="auto">
          <a:xfrm>
            <a:off x="4114800" y="457200"/>
            <a:ext cx="1060450" cy="914400"/>
          </a:xfrm>
          <a:prstGeom prst="hexagon">
            <a:avLst>
              <a:gd name="adj" fmla="val 24998"/>
              <a:gd name="vf" fmla="val 115470"/>
            </a:avLst>
          </a:prstGeom>
          <a:solidFill>
            <a:srgbClr val="8064A2"/>
          </a:solidFill>
          <a:ln w="38100">
            <a:solidFill>
              <a:srgbClr val="000000"/>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MID-TERM</a:t>
            </a:r>
          </a:p>
          <a:p>
            <a:pPr algn="ctr">
              <a:defRPr/>
            </a:pPr>
            <a:r>
              <a:rPr lang="en-US" sz="1200" dirty="0">
                <a:solidFill>
                  <a:srgbClr val="000000"/>
                </a:solidFill>
                <a:latin typeface="+mn-lt"/>
                <a:ea typeface="ＭＳ Ｐゴシック" charset="0"/>
                <a:cs typeface="ＭＳ Ｐゴシック" charset="0"/>
              </a:rPr>
              <a:t>REPORT</a:t>
            </a:r>
          </a:p>
        </p:txBody>
      </p:sp>
      <p:sp>
        <p:nvSpPr>
          <p:cNvPr id="2085" name="TextBox 24"/>
          <p:cNvSpPr txBox="1">
            <a:spLocks noChangeArrowheads="1"/>
          </p:cNvSpPr>
          <p:nvPr/>
        </p:nvSpPr>
        <p:spPr bwMode="auto">
          <a:xfrm>
            <a:off x="3276600" y="152400"/>
            <a:ext cx="64611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3</a:t>
            </a:r>
          </a:p>
        </p:txBody>
      </p:sp>
      <p:sp>
        <p:nvSpPr>
          <p:cNvPr id="2086" name="TextBox 24"/>
          <p:cNvSpPr txBox="1">
            <a:spLocks noChangeArrowheads="1"/>
          </p:cNvSpPr>
          <p:nvPr/>
        </p:nvSpPr>
        <p:spPr bwMode="auto">
          <a:xfrm>
            <a:off x="43434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4</a:t>
            </a:r>
          </a:p>
        </p:txBody>
      </p:sp>
      <p:sp>
        <p:nvSpPr>
          <p:cNvPr id="2087" name="TextBox 24"/>
          <p:cNvSpPr txBox="1">
            <a:spLocks noChangeArrowheads="1"/>
          </p:cNvSpPr>
          <p:nvPr/>
        </p:nvSpPr>
        <p:spPr bwMode="auto">
          <a:xfrm>
            <a:off x="54102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5</a:t>
            </a:r>
          </a:p>
        </p:txBody>
      </p:sp>
      <p:sp>
        <p:nvSpPr>
          <p:cNvPr id="2088" name="TextBox 24"/>
          <p:cNvSpPr txBox="1">
            <a:spLocks noChangeArrowheads="1"/>
          </p:cNvSpPr>
          <p:nvPr/>
        </p:nvSpPr>
        <p:spPr bwMode="auto">
          <a:xfrm>
            <a:off x="6477000" y="152400"/>
            <a:ext cx="65246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6</a:t>
            </a:r>
          </a:p>
        </p:txBody>
      </p:sp>
      <p:sp>
        <p:nvSpPr>
          <p:cNvPr id="2089" name="TextBox 24"/>
          <p:cNvSpPr txBox="1">
            <a:spLocks noChangeArrowheads="1"/>
          </p:cNvSpPr>
          <p:nvPr/>
        </p:nvSpPr>
        <p:spPr bwMode="auto">
          <a:xfrm>
            <a:off x="7543800" y="152400"/>
            <a:ext cx="652463" cy="307975"/>
          </a:xfrm>
          <a:prstGeom prst="rect">
            <a:avLst/>
          </a:prstGeom>
          <a:noFill/>
          <a:ln w="9525">
            <a:noFill/>
            <a:miter lim="800000"/>
            <a:headEnd/>
            <a:tailEnd/>
          </a:ln>
        </p:spPr>
        <p:txBody>
          <a:bodyPr wrap="none">
            <a:spAutoFit/>
          </a:bodyPr>
          <a:lstStyle/>
          <a:p>
            <a:r>
              <a:rPr lang="en-US" sz="1400" dirty="0">
                <a:solidFill>
                  <a:srgbClr val="0000FF"/>
                </a:solidFill>
                <a:latin typeface="Calibri" pitchFamily="34" charset="0"/>
              </a:rPr>
              <a:t>Year 1</a:t>
            </a:r>
          </a:p>
        </p:txBody>
      </p:sp>
      <p:sp>
        <p:nvSpPr>
          <p:cNvPr id="2090" name="TextBox 24"/>
          <p:cNvSpPr txBox="1">
            <a:spLocks noChangeArrowheads="1"/>
          </p:cNvSpPr>
          <p:nvPr/>
        </p:nvSpPr>
        <p:spPr bwMode="auto">
          <a:xfrm>
            <a:off x="2209800" y="152400"/>
            <a:ext cx="646113" cy="307975"/>
          </a:xfrm>
          <a:prstGeom prst="rect">
            <a:avLst/>
          </a:prstGeom>
          <a:noFill/>
          <a:ln w="9525">
            <a:noFill/>
            <a:miter lim="800000"/>
            <a:headEnd/>
            <a:tailEnd/>
          </a:ln>
        </p:spPr>
        <p:txBody>
          <a:bodyPr wrap="none">
            <a:spAutoFit/>
          </a:bodyPr>
          <a:lstStyle/>
          <a:p>
            <a:r>
              <a:rPr lang="en-US" sz="1400" dirty="0">
                <a:solidFill>
                  <a:srgbClr val="000000"/>
                </a:solidFill>
                <a:latin typeface="Calibri" pitchFamily="34" charset="0"/>
              </a:rPr>
              <a:t>Year 2</a:t>
            </a:r>
          </a:p>
        </p:txBody>
      </p:sp>
      <p:sp>
        <p:nvSpPr>
          <p:cNvPr id="115" name="Pentagon 104"/>
          <p:cNvSpPr>
            <a:spLocks noChangeArrowheads="1"/>
          </p:cNvSpPr>
          <p:nvPr/>
        </p:nvSpPr>
        <p:spPr bwMode="auto">
          <a:xfrm>
            <a:off x="62484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mn-ea"/>
              </a:rPr>
              <a:t>Outcomes</a:t>
            </a:r>
          </a:p>
          <a:p>
            <a:pPr>
              <a:defRPr/>
            </a:pPr>
            <a:r>
              <a:rPr lang="en-US" sz="1200" dirty="0">
                <a:solidFill>
                  <a:srgbClr val="000000"/>
                </a:solidFill>
                <a:latin typeface="+mn-lt"/>
                <a:ea typeface="+mn-ea"/>
              </a:rPr>
              <a:t>Review</a:t>
            </a:r>
          </a:p>
        </p:txBody>
      </p:sp>
      <p:sp>
        <p:nvSpPr>
          <p:cNvPr id="116" name="Pentagon 104"/>
          <p:cNvSpPr>
            <a:spLocks noChangeArrowheads="1"/>
          </p:cNvSpPr>
          <p:nvPr/>
        </p:nvSpPr>
        <p:spPr bwMode="auto">
          <a:xfrm>
            <a:off x="51816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800" b="0" dirty="0">
                <a:solidFill>
                  <a:srgbClr val="FFFFFF"/>
                </a:solidFill>
                <a:latin typeface="Calibri" charset="0"/>
                <a:ea typeface="ＭＳ Ｐゴシック" charset="0"/>
                <a:cs typeface="ＭＳ Ｐゴシック" charset="0"/>
              </a:rPr>
              <a:t>       </a:t>
            </a:r>
            <a:endParaRPr lang="en-US" sz="1600" b="0" dirty="0">
              <a:solidFill>
                <a:srgbClr val="FFFFFF"/>
              </a:solidFill>
              <a:latin typeface="Calibri" charset="0"/>
              <a:ea typeface="ＭＳ Ｐゴシック" charset="0"/>
              <a:cs typeface="ＭＳ Ｐゴシック" charset="0"/>
            </a:endParaRPr>
          </a:p>
        </p:txBody>
      </p:sp>
      <p:sp>
        <p:nvSpPr>
          <p:cNvPr id="118" name="Pentagon 104"/>
          <p:cNvSpPr>
            <a:spLocks noChangeArrowheads="1"/>
          </p:cNvSpPr>
          <p:nvPr/>
        </p:nvSpPr>
        <p:spPr bwMode="auto">
          <a:xfrm>
            <a:off x="30480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FFFFFF"/>
                </a:solidFill>
                <a:latin typeface="Calibri" charset="0"/>
                <a:ea typeface="ＭＳ Ｐゴシック" charset="0"/>
                <a:cs typeface="ＭＳ Ｐゴシック" charset="0"/>
              </a:rPr>
              <a:t>       </a:t>
            </a:r>
            <a:r>
              <a:rPr lang="en-US" sz="1200" dirty="0">
                <a:solidFill>
                  <a:srgbClr val="000000"/>
                </a:solidFill>
                <a:latin typeface="Calibri" charset="0"/>
                <a:ea typeface="ＭＳ Ｐゴシック" charset="0"/>
                <a:cs typeface="ＭＳ Ｐゴシック" charset="0"/>
              </a:rPr>
              <a:t>Mission</a:t>
            </a:r>
          </a:p>
          <a:p>
            <a:pPr algn="ctr">
              <a:defRPr/>
            </a:pPr>
            <a:r>
              <a:rPr lang="en-US" sz="1200" dirty="0">
                <a:solidFill>
                  <a:srgbClr val="000000"/>
                </a:solidFill>
                <a:latin typeface="Calibri" charset="0"/>
                <a:ea typeface="ＭＳ Ｐゴシック" charset="0"/>
                <a:cs typeface="ＭＳ Ｐゴシック" charset="0"/>
              </a:rPr>
              <a:t>Review</a:t>
            </a:r>
          </a:p>
          <a:p>
            <a:pPr>
              <a:defRPr/>
            </a:pPr>
            <a:endParaRPr lang="en-US" sz="1600" b="0" dirty="0">
              <a:solidFill>
                <a:srgbClr val="FFFFFF"/>
              </a:solidFill>
              <a:latin typeface="Calibri" charset="0"/>
              <a:ea typeface="ＭＳ Ｐゴシック" charset="0"/>
              <a:cs typeface="ＭＳ Ｐゴシック" charset="0"/>
            </a:endParaRPr>
          </a:p>
        </p:txBody>
      </p:sp>
      <p:sp>
        <p:nvSpPr>
          <p:cNvPr id="119" name="Pentagon 104"/>
          <p:cNvSpPr>
            <a:spLocks noChangeArrowheads="1"/>
          </p:cNvSpPr>
          <p:nvPr/>
        </p:nvSpPr>
        <p:spPr bwMode="auto">
          <a:xfrm>
            <a:off x="19812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ＭＳ Ｐゴシック" charset="0"/>
                <a:cs typeface="ＭＳ Ｐゴシック" charset="0"/>
              </a:rPr>
              <a:t>Values</a:t>
            </a:r>
          </a:p>
          <a:p>
            <a:pPr algn="ctr">
              <a:defRPr/>
            </a:pPr>
            <a:r>
              <a:rPr lang="en-US" sz="1200" dirty="0">
                <a:solidFill>
                  <a:srgbClr val="000000"/>
                </a:solidFill>
                <a:latin typeface="+mn-lt"/>
                <a:ea typeface="ＭＳ Ｐゴシック" charset="0"/>
                <a:cs typeface="ＭＳ Ｐゴシック" charset="0"/>
              </a:rPr>
              <a:t>Review</a:t>
            </a:r>
          </a:p>
        </p:txBody>
      </p:sp>
      <p:sp>
        <p:nvSpPr>
          <p:cNvPr id="120" name="Pentagon 104"/>
          <p:cNvSpPr>
            <a:spLocks noChangeArrowheads="1"/>
          </p:cNvSpPr>
          <p:nvPr/>
        </p:nvSpPr>
        <p:spPr bwMode="auto">
          <a:xfrm>
            <a:off x="914400" y="1676400"/>
            <a:ext cx="1066800" cy="381000"/>
          </a:xfrm>
          <a:prstGeom prst="homePlate">
            <a:avLst>
              <a:gd name="adj" fmla="val 49998"/>
            </a:avLst>
          </a:prstGeom>
          <a:solidFill>
            <a:srgbClr val="C4BD97"/>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600" dirty="0">
                <a:latin typeface="Calibri" charset="0"/>
                <a:ea typeface="ＭＳ Ｐゴシック" charset="0"/>
                <a:cs typeface="ＭＳ Ｐゴシック" charset="0"/>
              </a:rPr>
              <a:t>      </a:t>
            </a:r>
            <a:endParaRPr lang="en-US" sz="1200" dirty="0">
              <a:latin typeface="Calibri" charset="0"/>
              <a:ea typeface="ＭＳ Ｐゴシック" charset="0"/>
              <a:cs typeface="ＭＳ Ｐゴシック" charset="0"/>
            </a:endParaRPr>
          </a:p>
        </p:txBody>
      </p:sp>
      <p:sp>
        <p:nvSpPr>
          <p:cNvPr id="133" name="Up Arrow Callout 132"/>
          <p:cNvSpPr>
            <a:spLocks noChangeArrowheads="1"/>
          </p:cNvSpPr>
          <p:nvPr/>
        </p:nvSpPr>
        <p:spPr bwMode="auto">
          <a:xfrm>
            <a:off x="2057400" y="5105400"/>
            <a:ext cx="1028700" cy="762000"/>
          </a:xfrm>
          <a:prstGeom prst="upArrowCallout">
            <a:avLst>
              <a:gd name="adj1" fmla="val 8850"/>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39" name="Right Arrow 138"/>
          <p:cNvSpPr>
            <a:spLocks noChangeArrowheads="1"/>
          </p:cNvSpPr>
          <p:nvPr/>
        </p:nvSpPr>
        <p:spPr bwMode="auto">
          <a:xfrm>
            <a:off x="5181600" y="3733800"/>
            <a:ext cx="1031875" cy="1122363"/>
          </a:xfrm>
          <a:prstGeom prst="rightArrow">
            <a:avLst>
              <a:gd name="adj1" fmla="val 50000"/>
              <a:gd name="adj2" fmla="val 50000"/>
            </a:avLst>
          </a:prstGeom>
          <a:solidFill>
            <a:srgbClr val="9BBB59"/>
          </a:solidFill>
          <a:ln w="9525">
            <a:solidFill>
              <a:srgbClr val="4A7EBB"/>
            </a:solidFill>
            <a:miter lim="800000"/>
            <a:headEnd/>
            <a:tailEnd/>
          </a:ln>
          <a:effectLst>
            <a:outerShdw dist="23000" dir="5400000" rotWithShape="0">
              <a:srgbClr val="808080">
                <a:alpha val="34999"/>
              </a:srgbClr>
            </a:outerShdw>
          </a:effectLst>
        </p:spPr>
        <p:txBody>
          <a:bodyPr anchor="ctr"/>
          <a:lstStyle/>
          <a:p>
            <a:pPr>
              <a:defRPr/>
            </a:pPr>
            <a:r>
              <a:rPr lang="en-US" sz="1200" dirty="0">
                <a:solidFill>
                  <a:srgbClr val="000000"/>
                </a:solidFill>
                <a:latin typeface="+mn-lt"/>
                <a:ea typeface="ＭＳ Ｐゴシック" charset="0"/>
                <a:cs typeface="ＭＳ Ｐゴシック" charset="0"/>
              </a:rPr>
              <a:t>APRU </a:t>
            </a:r>
            <a:r>
              <a:rPr lang="en-US" sz="1200" dirty="0" smtClean="0">
                <a:solidFill>
                  <a:srgbClr val="000000"/>
                </a:solidFill>
                <a:latin typeface="+mn-lt"/>
                <a:ea typeface="ＭＳ Ｐゴシック" charset="0"/>
                <a:cs typeface="ＭＳ Ｐゴシック" charset="0"/>
              </a:rPr>
              <a:t>#1</a:t>
            </a:r>
            <a:endParaRPr lang="en-US" sz="1200" dirty="0">
              <a:solidFill>
                <a:srgbClr val="000000"/>
              </a:solidFill>
              <a:latin typeface="+mn-lt"/>
              <a:ea typeface="ＭＳ Ｐゴシック" charset="0"/>
              <a:cs typeface="ＭＳ Ｐゴシック" charset="0"/>
            </a:endParaRPr>
          </a:p>
        </p:txBody>
      </p:sp>
      <p:sp>
        <p:nvSpPr>
          <p:cNvPr id="2098" name="TextBox 111"/>
          <p:cNvSpPr txBox="1">
            <a:spLocks noChangeArrowheads="1"/>
          </p:cNvSpPr>
          <p:nvPr/>
        </p:nvSpPr>
        <p:spPr bwMode="auto">
          <a:xfrm>
            <a:off x="0" y="4724400"/>
            <a:ext cx="860425" cy="600075"/>
          </a:xfrm>
          <a:prstGeom prst="rect">
            <a:avLst/>
          </a:prstGeom>
          <a:noFill/>
          <a:ln w="9525">
            <a:noFill/>
            <a:miter lim="800000"/>
            <a:headEnd/>
            <a:tailEnd/>
          </a:ln>
        </p:spPr>
        <p:txBody>
          <a:bodyPr wrap="none">
            <a:spAutoFit/>
          </a:bodyPr>
          <a:lstStyle/>
          <a:p>
            <a:pPr algn="ctr"/>
            <a:r>
              <a:rPr lang="en-US" sz="1100" b="0" dirty="0">
                <a:latin typeface="Calibri" pitchFamily="34" charset="0"/>
              </a:rPr>
              <a:t>ICC/GE</a:t>
            </a:r>
          </a:p>
          <a:p>
            <a:pPr algn="ctr"/>
            <a:r>
              <a:rPr lang="en-US" sz="1100" b="0" dirty="0">
                <a:latin typeface="Calibri" pitchFamily="34" charset="0"/>
              </a:rPr>
              <a:t>Assessment</a:t>
            </a:r>
          </a:p>
          <a:p>
            <a:pPr algn="ctr"/>
            <a:r>
              <a:rPr lang="en-US" sz="1100" b="0" dirty="0">
                <a:latin typeface="Calibri" pitchFamily="34" charset="0"/>
              </a:rPr>
              <a:t>Cycles</a:t>
            </a:r>
          </a:p>
        </p:txBody>
      </p:sp>
      <p:sp>
        <p:nvSpPr>
          <p:cNvPr id="2099" name="TextBox 142"/>
          <p:cNvSpPr txBox="1">
            <a:spLocks noChangeArrowheads="1"/>
          </p:cNvSpPr>
          <p:nvPr/>
        </p:nvSpPr>
        <p:spPr bwMode="auto">
          <a:xfrm>
            <a:off x="4114800" y="4876800"/>
            <a:ext cx="1104900" cy="246063"/>
          </a:xfrm>
          <a:prstGeom prst="rect">
            <a:avLst/>
          </a:prstGeom>
          <a:noFill/>
          <a:ln w="9525">
            <a:noFill/>
            <a:miter lim="800000"/>
            <a:headEnd/>
            <a:tailEnd/>
          </a:ln>
        </p:spPr>
        <p:txBody>
          <a:bodyPr>
            <a:spAutoFit/>
          </a:bodyPr>
          <a:lstStyle/>
          <a:p>
            <a:pPr algn="ctr"/>
            <a:r>
              <a:rPr lang="en-US" sz="1000" dirty="0"/>
              <a:t>3</a:t>
            </a:r>
            <a:r>
              <a:rPr lang="en-US" sz="1000" baseline="30000" dirty="0"/>
              <a:t>rd</a:t>
            </a:r>
            <a:r>
              <a:rPr lang="en-US" sz="1000" dirty="0"/>
              <a:t> ICC</a:t>
            </a:r>
          </a:p>
        </p:txBody>
      </p:sp>
      <p:sp>
        <p:nvSpPr>
          <p:cNvPr id="2100" name="TextBox 143"/>
          <p:cNvSpPr txBox="1">
            <a:spLocks noChangeArrowheads="1"/>
          </p:cNvSpPr>
          <p:nvPr/>
        </p:nvSpPr>
        <p:spPr bwMode="auto">
          <a:xfrm>
            <a:off x="5181600" y="4876800"/>
            <a:ext cx="1106488" cy="246063"/>
          </a:xfrm>
          <a:prstGeom prst="rect">
            <a:avLst/>
          </a:prstGeom>
          <a:noFill/>
          <a:ln w="9525">
            <a:noFill/>
            <a:miter lim="800000"/>
            <a:headEnd/>
            <a:tailEnd/>
          </a:ln>
        </p:spPr>
        <p:txBody>
          <a:bodyPr>
            <a:spAutoFit/>
          </a:bodyPr>
          <a:lstStyle/>
          <a:p>
            <a:pPr algn="ctr"/>
            <a:r>
              <a:rPr lang="en-US" sz="1000" dirty="0"/>
              <a:t>4</a:t>
            </a:r>
            <a:r>
              <a:rPr lang="en-US" sz="1000" baseline="30000" dirty="0"/>
              <a:t>th</a:t>
            </a:r>
            <a:r>
              <a:rPr lang="en-US" sz="1000" dirty="0"/>
              <a:t> ICC</a:t>
            </a:r>
          </a:p>
        </p:txBody>
      </p:sp>
      <p:sp>
        <p:nvSpPr>
          <p:cNvPr id="2101" name="TextBox 145"/>
          <p:cNvSpPr txBox="1">
            <a:spLocks noChangeArrowheads="1"/>
          </p:cNvSpPr>
          <p:nvPr/>
        </p:nvSpPr>
        <p:spPr bwMode="auto">
          <a:xfrm>
            <a:off x="6248400" y="4876800"/>
            <a:ext cx="1104900" cy="246063"/>
          </a:xfrm>
          <a:prstGeom prst="rect">
            <a:avLst/>
          </a:prstGeom>
          <a:noFill/>
          <a:ln w="9525">
            <a:noFill/>
            <a:miter lim="800000"/>
            <a:headEnd/>
            <a:tailEnd/>
          </a:ln>
        </p:spPr>
        <p:txBody>
          <a:bodyPr>
            <a:spAutoFit/>
          </a:bodyPr>
          <a:lstStyle/>
          <a:p>
            <a:pPr algn="ctr"/>
            <a:r>
              <a:rPr lang="en-US" sz="1000" dirty="0"/>
              <a:t>5</a:t>
            </a:r>
            <a:r>
              <a:rPr lang="en-US" sz="1000" baseline="30000" dirty="0"/>
              <a:t>th</a:t>
            </a:r>
            <a:r>
              <a:rPr lang="en-US" sz="1000" dirty="0"/>
              <a:t> ICC</a:t>
            </a:r>
          </a:p>
        </p:txBody>
      </p:sp>
      <p:sp>
        <p:nvSpPr>
          <p:cNvPr id="2102" name="TextBox 146"/>
          <p:cNvSpPr txBox="1">
            <a:spLocks noChangeArrowheads="1"/>
          </p:cNvSpPr>
          <p:nvPr/>
        </p:nvSpPr>
        <p:spPr bwMode="auto">
          <a:xfrm>
            <a:off x="7162800" y="4876800"/>
            <a:ext cx="1295400" cy="230188"/>
          </a:xfrm>
          <a:prstGeom prst="rect">
            <a:avLst/>
          </a:prstGeom>
          <a:noFill/>
          <a:ln w="9525">
            <a:noFill/>
            <a:miter lim="800000"/>
            <a:headEnd/>
            <a:tailEnd/>
          </a:ln>
        </p:spPr>
        <p:txBody>
          <a:bodyPr>
            <a:spAutoFit/>
          </a:bodyPr>
          <a:lstStyle/>
          <a:p>
            <a:pPr algn="ctr"/>
            <a:r>
              <a:rPr lang="en-US" altLang="ja-JP" sz="900" dirty="0"/>
              <a:t>   Critical Thinking</a:t>
            </a:r>
            <a:endParaRPr lang="en-US" sz="900" dirty="0"/>
          </a:p>
        </p:txBody>
      </p:sp>
      <p:sp>
        <p:nvSpPr>
          <p:cNvPr id="2103" name="TextBox 33"/>
          <p:cNvSpPr txBox="1">
            <a:spLocks noChangeArrowheads="1"/>
          </p:cNvSpPr>
          <p:nvPr/>
        </p:nvSpPr>
        <p:spPr bwMode="auto">
          <a:xfrm>
            <a:off x="7315200" y="1600200"/>
            <a:ext cx="1066800" cy="523875"/>
          </a:xfrm>
          <a:prstGeom prst="rect">
            <a:avLst/>
          </a:prstGeom>
          <a:noFill/>
          <a:ln w="9525">
            <a:noFill/>
            <a:miter lim="800000"/>
            <a:headEnd/>
            <a:tailEnd/>
          </a:ln>
        </p:spPr>
        <p:txBody>
          <a:bodyPr>
            <a:spAutoFit/>
          </a:bodyPr>
          <a:lstStyle/>
          <a:p>
            <a:r>
              <a:rPr lang="en-US" sz="1200" dirty="0">
                <a:latin typeface="Calibri" pitchFamily="34" charset="0"/>
              </a:rPr>
              <a:t>Governance</a:t>
            </a:r>
          </a:p>
          <a:p>
            <a:r>
              <a:rPr lang="en-US" sz="1200" dirty="0">
                <a:latin typeface="Calibri" pitchFamily="34" charset="0"/>
              </a:rPr>
              <a:t>Review</a:t>
            </a:r>
          </a:p>
          <a:p>
            <a:endParaRPr lang="en-US" dirty="0"/>
          </a:p>
        </p:txBody>
      </p:sp>
      <p:sp>
        <p:nvSpPr>
          <p:cNvPr id="2104" name="TextBox 33"/>
          <p:cNvSpPr txBox="1">
            <a:spLocks noChangeArrowheads="1"/>
          </p:cNvSpPr>
          <p:nvPr/>
        </p:nvSpPr>
        <p:spPr bwMode="auto">
          <a:xfrm>
            <a:off x="5257800" y="1600200"/>
            <a:ext cx="650875" cy="523875"/>
          </a:xfrm>
          <a:prstGeom prst="rect">
            <a:avLst/>
          </a:prstGeom>
          <a:noFill/>
          <a:ln w="9525">
            <a:noFill/>
            <a:miter lim="800000"/>
            <a:headEnd/>
            <a:tailEnd/>
          </a:ln>
        </p:spPr>
        <p:txBody>
          <a:bodyPr wrap="none">
            <a:spAutoFit/>
          </a:bodyPr>
          <a:lstStyle/>
          <a:p>
            <a:r>
              <a:rPr lang="ja-JP" altLang="en-US" sz="1200">
                <a:latin typeface="Calibri" pitchFamily="34" charset="0"/>
              </a:rPr>
              <a:t>“</a:t>
            </a:r>
            <a:r>
              <a:rPr lang="en-US" altLang="ja-JP" sz="1200" dirty="0">
                <a:latin typeface="Calibri" pitchFamily="34" charset="0"/>
              </a:rPr>
              <a:t>Quilt</a:t>
            </a:r>
            <a:r>
              <a:rPr lang="ja-JP" altLang="en-US" sz="1200">
                <a:latin typeface="Calibri" pitchFamily="34" charset="0"/>
              </a:rPr>
              <a:t>”</a:t>
            </a:r>
            <a:endParaRPr lang="en-US" altLang="ja-JP" sz="1200" dirty="0">
              <a:latin typeface="Calibri" pitchFamily="34" charset="0"/>
            </a:endParaRPr>
          </a:p>
          <a:p>
            <a:r>
              <a:rPr lang="en-US" sz="1200" dirty="0">
                <a:latin typeface="Calibri" pitchFamily="34" charset="0"/>
              </a:rPr>
              <a:t>Review</a:t>
            </a:r>
          </a:p>
          <a:p>
            <a:endParaRPr lang="en-US" dirty="0"/>
          </a:p>
        </p:txBody>
      </p:sp>
      <p:sp>
        <p:nvSpPr>
          <p:cNvPr id="2105" name="TextBox 33"/>
          <p:cNvSpPr txBox="1">
            <a:spLocks noChangeArrowheads="1"/>
          </p:cNvSpPr>
          <p:nvPr/>
        </p:nvSpPr>
        <p:spPr bwMode="auto">
          <a:xfrm>
            <a:off x="914400" y="1600200"/>
            <a:ext cx="1143000" cy="523875"/>
          </a:xfrm>
          <a:prstGeom prst="rect">
            <a:avLst/>
          </a:prstGeom>
          <a:noFill/>
          <a:ln w="9525">
            <a:noFill/>
            <a:miter lim="800000"/>
            <a:headEnd/>
            <a:tailEnd/>
          </a:ln>
        </p:spPr>
        <p:txBody>
          <a:bodyPr>
            <a:spAutoFit/>
          </a:bodyPr>
          <a:lstStyle/>
          <a:p>
            <a:r>
              <a:rPr lang="en-US" sz="1200" dirty="0">
                <a:latin typeface="Calibri" pitchFamily="34" charset="0"/>
              </a:rPr>
              <a:t>Governance</a:t>
            </a:r>
          </a:p>
          <a:p>
            <a:r>
              <a:rPr lang="en-US" sz="1200" dirty="0">
                <a:latin typeface="Calibri" pitchFamily="34" charset="0"/>
              </a:rPr>
              <a:t>Review</a:t>
            </a:r>
          </a:p>
          <a:p>
            <a:endParaRPr lang="en-US" dirty="0"/>
          </a:p>
        </p:txBody>
      </p:sp>
      <p:sp>
        <p:nvSpPr>
          <p:cNvPr id="106" name="Oval 105"/>
          <p:cNvSpPr>
            <a:spLocks noChangeArrowheads="1"/>
          </p:cNvSpPr>
          <p:nvPr/>
        </p:nvSpPr>
        <p:spPr bwMode="auto">
          <a:xfrm>
            <a:off x="19812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08" name="Oval 107"/>
          <p:cNvSpPr>
            <a:spLocks noChangeArrowheads="1"/>
          </p:cNvSpPr>
          <p:nvPr/>
        </p:nvSpPr>
        <p:spPr bwMode="auto">
          <a:xfrm>
            <a:off x="30480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09" name="Oval 108"/>
          <p:cNvSpPr>
            <a:spLocks noChangeArrowheads="1"/>
          </p:cNvSpPr>
          <p:nvPr/>
        </p:nvSpPr>
        <p:spPr bwMode="auto">
          <a:xfrm>
            <a:off x="41148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10" name="Oval 109"/>
          <p:cNvSpPr>
            <a:spLocks noChangeArrowheads="1"/>
          </p:cNvSpPr>
          <p:nvPr/>
        </p:nvSpPr>
        <p:spPr bwMode="auto">
          <a:xfrm>
            <a:off x="51816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4" name="Oval 123"/>
          <p:cNvSpPr>
            <a:spLocks noChangeArrowheads="1"/>
          </p:cNvSpPr>
          <p:nvPr/>
        </p:nvSpPr>
        <p:spPr bwMode="auto">
          <a:xfrm>
            <a:off x="6248400" y="2362200"/>
            <a:ext cx="111125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6" name="Oval 125"/>
          <p:cNvSpPr>
            <a:spLocks noChangeArrowheads="1"/>
          </p:cNvSpPr>
          <p:nvPr/>
        </p:nvSpPr>
        <p:spPr bwMode="auto">
          <a:xfrm>
            <a:off x="7315200" y="2362200"/>
            <a:ext cx="1066800" cy="914400"/>
          </a:xfrm>
          <a:prstGeom prst="ellipse">
            <a:avLst/>
          </a:prstGeom>
          <a:solidFill>
            <a:schemeClr val="accent2"/>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r>
              <a:rPr lang="en-US" sz="1000" dirty="0">
                <a:latin typeface="+mn-lt"/>
                <a:ea typeface="ＭＳ Ｐゴシック" charset="0"/>
                <a:cs typeface="ＭＳ Ｐゴシック" charset="0"/>
              </a:rPr>
              <a:t>Planning &amp; Resource</a:t>
            </a:r>
          </a:p>
          <a:p>
            <a:pPr algn="ctr">
              <a:defRPr/>
            </a:pPr>
            <a:r>
              <a:rPr lang="en-US" sz="1000" dirty="0">
                <a:latin typeface="+mn-lt"/>
                <a:ea typeface="ＭＳ Ｐゴシック" charset="0"/>
                <a:cs typeface="ＭＳ Ｐゴシック" charset="0"/>
              </a:rPr>
              <a:t>Allocation</a:t>
            </a:r>
          </a:p>
          <a:p>
            <a:pPr algn="ctr">
              <a:defRPr/>
            </a:pPr>
            <a:r>
              <a:rPr lang="en-US" sz="1000" dirty="0">
                <a:latin typeface="+mn-lt"/>
                <a:ea typeface="ＭＳ Ｐゴシック" charset="0"/>
                <a:cs typeface="ＭＳ Ｐゴシック" charset="0"/>
              </a:rPr>
              <a:t>(PRA)</a:t>
            </a:r>
          </a:p>
        </p:txBody>
      </p:sp>
      <p:sp>
        <p:nvSpPr>
          <p:cNvPr id="121" name="Right Arrow 120"/>
          <p:cNvSpPr>
            <a:spLocks noChangeArrowheads="1"/>
          </p:cNvSpPr>
          <p:nvPr/>
        </p:nvSpPr>
        <p:spPr bwMode="auto">
          <a:xfrm>
            <a:off x="7315200" y="1295400"/>
            <a:ext cx="1066800" cy="381000"/>
          </a:xfrm>
          <a:prstGeom prst="rightArrow">
            <a:avLst>
              <a:gd name="adj1" fmla="val 50000"/>
              <a:gd name="adj2" fmla="val 49998"/>
            </a:avLst>
          </a:prstGeom>
          <a:solidFill>
            <a:srgbClr val="8661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sz="1200" dirty="0">
              <a:solidFill>
                <a:srgbClr val="000000"/>
              </a:solidFill>
              <a:latin typeface="+mn-lt"/>
              <a:ea typeface="+mn-ea"/>
            </a:endParaRPr>
          </a:p>
        </p:txBody>
      </p:sp>
      <p:sp>
        <p:nvSpPr>
          <p:cNvPr id="14" name="TextBox 13"/>
          <p:cNvSpPr txBox="1"/>
          <p:nvPr/>
        </p:nvSpPr>
        <p:spPr>
          <a:xfrm rot="5400000">
            <a:off x="5405438" y="3128962"/>
            <a:ext cx="6781800" cy="523875"/>
          </a:xfrm>
          <a:prstGeom prst="rect">
            <a:avLst/>
          </a:prstGeom>
          <a:noFill/>
        </p:spPr>
        <p:txBody>
          <a:bodyPr>
            <a:spAutoFit/>
          </a:bodyPr>
          <a:lstStyle/>
          <a:p>
            <a:pPr>
              <a:defRPr/>
            </a:pPr>
            <a:r>
              <a:rPr lang="en-US" sz="2800" dirty="0">
                <a:latin typeface="+mj-lt"/>
                <a:ea typeface="ＭＳ Ｐゴシック" charset="0"/>
                <a:cs typeface="ＭＳ Ｐゴシック" charset="0"/>
              </a:rPr>
              <a:t>DAC - Detailed Planning Cycle - 2011 - 2017</a:t>
            </a:r>
          </a:p>
        </p:txBody>
      </p:sp>
      <p:sp>
        <p:nvSpPr>
          <p:cNvPr id="123" name="Right Arrow 122"/>
          <p:cNvSpPr>
            <a:spLocks noChangeArrowheads="1"/>
          </p:cNvSpPr>
          <p:nvPr/>
        </p:nvSpPr>
        <p:spPr bwMode="auto">
          <a:xfrm>
            <a:off x="7315200" y="1981200"/>
            <a:ext cx="1066800" cy="457200"/>
          </a:xfrm>
          <a:prstGeom prst="rightArrow">
            <a:avLst>
              <a:gd name="adj1" fmla="val 50000"/>
              <a:gd name="adj2" fmla="val 50005"/>
            </a:avLst>
          </a:prstGeom>
          <a:solidFill>
            <a:srgbClr val="C4BD97"/>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sz="1200" dirty="0">
              <a:solidFill>
                <a:srgbClr val="000000"/>
              </a:solidFill>
              <a:latin typeface="+mn-lt"/>
              <a:ea typeface="+mn-ea"/>
            </a:endParaRPr>
          </a:p>
        </p:txBody>
      </p:sp>
      <p:cxnSp>
        <p:nvCxnSpPr>
          <p:cNvPr id="7" name="Straight Connector 6"/>
          <p:cNvCxnSpPr>
            <a:cxnSpLocks noChangeShapeType="1"/>
          </p:cNvCxnSpPr>
          <p:nvPr/>
        </p:nvCxnSpPr>
        <p:spPr bwMode="auto">
          <a:xfrm>
            <a:off x="7391400" y="228600"/>
            <a:ext cx="0"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51" name="Regular Pentagon 150"/>
          <p:cNvSpPr>
            <a:spLocks noChangeArrowheads="1"/>
          </p:cNvSpPr>
          <p:nvPr/>
        </p:nvSpPr>
        <p:spPr bwMode="auto">
          <a:xfrm>
            <a:off x="41148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2" name="Regular Pentagon 151"/>
          <p:cNvSpPr>
            <a:spLocks noChangeArrowheads="1"/>
          </p:cNvSpPr>
          <p:nvPr/>
        </p:nvSpPr>
        <p:spPr bwMode="auto">
          <a:xfrm>
            <a:off x="19812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3" name="Regular Pentagon 152"/>
          <p:cNvSpPr>
            <a:spLocks noChangeArrowheads="1"/>
          </p:cNvSpPr>
          <p:nvPr/>
        </p:nvSpPr>
        <p:spPr bwMode="auto">
          <a:xfrm>
            <a:off x="73152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4" name="Regular Pentagon 153"/>
          <p:cNvSpPr>
            <a:spLocks noChangeArrowheads="1"/>
          </p:cNvSpPr>
          <p:nvPr/>
        </p:nvSpPr>
        <p:spPr bwMode="auto">
          <a:xfrm>
            <a:off x="62484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5" name="Regular Pentagon 154"/>
          <p:cNvSpPr>
            <a:spLocks noChangeArrowheads="1"/>
          </p:cNvSpPr>
          <p:nvPr/>
        </p:nvSpPr>
        <p:spPr bwMode="auto">
          <a:xfrm>
            <a:off x="30480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6" name="Regular Pentagon 155"/>
          <p:cNvSpPr>
            <a:spLocks noChangeArrowheads="1"/>
          </p:cNvSpPr>
          <p:nvPr/>
        </p:nvSpPr>
        <p:spPr bwMode="auto">
          <a:xfrm>
            <a:off x="5181600" y="5867400"/>
            <a:ext cx="1066800" cy="838200"/>
          </a:xfrm>
          <a:prstGeom prst="pentagon">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r>
              <a:rPr lang="en-US" sz="1400" b="0" dirty="0">
                <a:latin typeface="+mn-lt"/>
                <a:ea typeface="ＭＳ Ｐゴシック" charset="0"/>
                <a:cs typeface="ＭＳ Ｐゴシック" charset="0"/>
              </a:rPr>
              <a:t>5 Year cycle</a:t>
            </a:r>
          </a:p>
        </p:txBody>
      </p:sp>
      <p:sp>
        <p:nvSpPr>
          <p:cNvPr id="158" name="Up Arrow Callout 157"/>
          <p:cNvSpPr>
            <a:spLocks noChangeArrowheads="1"/>
          </p:cNvSpPr>
          <p:nvPr/>
        </p:nvSpPr>
        <p:spPr bwMode="auto">
          <a:xfrm>
            <a:off x="7315200" y="5105400"/>
            <a:ext cx="1104900" cy="762000"/>
          </a:xfrm>
          <a:prstGeom prst="upArrowCallout">
            <a:avLst>
              <a:gd name="adj1" fmla="val 8848"/>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60" name="Up Arrow Callout 159"/>
          <p:cNvSpPr>
            <a:spLocks noChangeArrowheads="1"/>
          </p:cNvSpPr>
          <p:nvPr/>
        </p:nvSpPr>
        <p:spPr bwMode="auto">
          <a:xfrm>
            <a:off x="5181600" y="5105400"/>
            <a:ext cx="1028700" cy="762000"/>
          </a:xfrm>
          <a:prstGeom prst="upArrowCallout">
            <a:avLst>
              <a:gd name="adj1" fmla="val 8850"/>
              <a:gd name="adj2" fmla="val 6069"/>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sp>
        <p:nvSpPr>
          <p:cNvPr id="161" name="Up Arrow Callout 160"/>
          <p:cNvSpPr>
            <a:spLocks noChangeArrowheads="1"/>
          </p:cNvSpPr>
          <p:nvPr/>
        </p:nvSpPr>
        <p:spPr bwMode="auto">
          <a:xfrm>
            <a:off x="4057650" y="5105400"/>
            <a:ext cx="1123950" cy="762000"/>
          </a:xfrm>
          <a:prstGeom prst="upArrowCallout">
            <a:avLst>
              <a:gd name="adj1" fmla="val 8850"/>
              <a:gd name="adj2" fmla="val 6071"/>
              <a:gd name="adj3" fmla="val 25000"/>
              <a:gd name="adj4" fmla="val 64977"/>
            </a:avLst>
          </a:prstGeom>
          <a:solidFill>
            <a:srgbClr val="F79646"/>
          </a:solidFill>
          <a:ln w="9525">
            <a:no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Outcomes</a:t>
            </a:r>
          </a:p>
          <a:p>
            <a:pPr algn="ctr">
              <a:defRPr/>
            </a:pPr>
            <a:r>
              <a:rPr lang="en-US" sz="1100" dirty="0">
                <a:solidFill>
                  <a:srgbClr val="000000"/>
                </a:solidFill>
                <a:latin typeface="+mn-lt"/>
                <a:ea typeface="ＭＳ Ｐゴシック" charset="0"/>
                <a:cs typeface="ＭＳ Ｐゴシック" charset="0"/>
              </a:rPr>
              <a:t>Assessment Cycles</a:t>
            </a:r>
          </a:p>
        </p:txBody>
      </p:sp>
      <p:cxnSp>
        <p:nvCxnSpPr>
          <p:cNvPr id="165" name="Straight Connector 164"/>
          <p:cNvCxnSpPr>
            <a:cxnSpLocks noChangeShapeType="1"/>
          </p:cNvCxnSpPr>
          <p:nvPr/>
        </p:nvCxnSpPr>
        <p:spPr bwMode="auto">
          <a:xfrm rot="5400000">
            <a:off x="-2324099" y="3467100"/>
            <a:ext cx="6477000" cy="3175"/>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67" name="Straight Connector 166"/>
          <p:cNvCxnSpPr>
            <a:cxnSpLocks noChangeShapeType="1"/>
          </p:cNvCxnSpPr>
          <p:nvPr/>
        </p:nvCxnSpPr>
        <p:spPr bwMode="auto">
          <a:xfrm rot="5400000">
            <a:off x="-1255712" y="3467100"/>
            <a:ext cx="6475412"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1" name="Straight Connector 170"/>
          <p:cNvCxnSpPr>
            <a:cxnSpLocks noChangeShapeType="1"/>
          </p:cNvCxnSpPr>
          <p:nvPr/>
        </p:nvCxnSpPr>
        <p:spPr bwMode="auto">
          <a:xfrm rot="5400000">
            <a:off x="-170656" y="344725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5" name="Straight Connector 174"/>
          <p:cNvCxnSpPr>
            <a:cxnSpLocks noChangeShapeType="1"/>
          </p:cNvCxnSpPr>
          <p:nvPr/>
        </p:nvCxnSpPr>
        <p:spPr bwMode="auto">
          <a:xfrm rot="5400000">
            <a:off x="8961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6" name="Straight Connector 175"/>
          <p:cNvCxnSpPr>
            <a:cxnSpLocks noChangeShapeType="1"/>
          </p:cNvCxnSpPr>
          <p:nvPr/>
        </p:nvCxnSpPr>
        <p:spPr bwMode="auto">
          <a:xfrm rot="5400000">
            <a:off x="19629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7" name="Straight Connector 176"/>
          <p:cNvCxnSpPr>
            <a:cxnSpLocks noChangeShapeType="1"/>
          </p:cNvCxnSpPr>
          <p:nvPr/>
        </p:nvCxnSpPr>
        <p:spPr bwMode="auto">
          <a:xfrm rot="5400000">
            <a:off x="3029744" y="3428206"/>
            <a:ext cx="64389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78" name="Straight Connector 177"/>
          <p:cNvCxnSpPr>
            <a:cxnSpLocks noChangeShapeType="1"/>
          </p:cNvCxnSpPr>
          <p:nvPr/>
        </p:nvCxnSpPr>
        <p:spPr bwMode="auto">
          <a:xfrm rot="5400000">
            <a:off x="4067969" y="3456781"/>
            <a:ext cx="6496050" cy="1588"/>
          </a:xfrm>
          <a:prstGeom prst="line">
            <a:avLst/>
          </a:prstGeom>
          <a:noFill/>
          <a:ln w="76200">
            <a:solidFill>
              <a:schemeClr val="tx1"/>
            </a:solidFill>
            <a:round/>
            <a:headEnd/>
            <a:tailEnd/>
          </a:ln>
          <a:effectLst>
            <a:outerShdw dist="20000" dir="5400000" rotWithShape="0">
              <a:srgbClr val="808080">
                <a:alpha val="37999"/>
              </a:srgbClr>
            </a:outerShdw>
          </a:effectLst>
        </p:spPr>
      </p:cxnSp>
      <p:cxnSp>
        <p:nvCxnSpPr>
          <p:cNvPr id="179" name="Straight Connector 178"/>
          <p:cNvCxnSpPr>
            <a:cxnSpLocks noChangeShapeType="1"/>
          </p:cNvCxnSpPr>
          <p:nvPr/>
        </p:nvCxnSpPr>
        <p:spPr bwMode="auto">
          <a:xfrm rot="5400000">
            <a:off x="5134769" y="3456781"/>
            <a:ext cx="649605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cxnSp>
        <p:nvCxnSpPr>
          <p:cNvPr id="180" name="Straight Connector 179"/>
          <p:cNvCxnSpPr/>
          <p:nvPr/>
        </p:nvCxnSpPr>
        <p:spPr>
          <a:xfrm>
            <a:off x="914400" y="228600"/>
            <a:ext cx="7467600" cy="1588"/>
          </a:xfrm>
          <a:prstGeom prst="line">
            <a:avLst/>
          </a:prstGeom>
          <a:ln w="57150" cmpd="sng"/>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a:cxnSpLocks noChangeShapeType="1"/>
          </p:cNvCxnSpPr>
          <p:nvPr/>
        </p:nvCxnSpPr>
        <p:spPr bwMode="auto">
          <a:xfrm>
            <a:off x="914400" y="6705600"/>
            <a:ext cx="7467600" cy="1588"/>
          </a:xfrm>
          <a:prstGeom prst="line">
            <a:avLst/>
          </a:prstGeom>
          <a:noFill/>
          <a:ln w="76200">
            <a:solidFill>
              <a:schemeClr val="accent1"/>
            </a:solidFill>
            <a:round/>
            <a:headEnd/>
            <a:tailEnd/>
          </a:ln>
          <a:effectLst>
            <a:outerShdw dist="20000" dir="5400000" rotWithShape="0">
              <a:srgbClr val="808080">
                <a:alpha val="37999"/>
              </a:srgbClr>
            </a:outerShdw>
          </a:effectLst>
        </p:spPr>
      </p:cxnSp>
      <p:sp>
        <p:nvSpPr>
          <p:cNvPr id="193" name="Right Arrow 192"/>
          <p:cNvSpPr>
            <a:spLocks noChangeArrowheads="1"/>
          </p:cNvSpPr>
          <p:nvPr/>
        </p:nvSpPr>
        <p:spPr bwMode="auto">
          <a:xfrm flipV="1">
            <a:off x="7315200" y="3124200"/>
            <a:ext cx="1066800" cy="685800"/>
          </a:xfrm>
          <a:prstGeom prst="rightArrow">
            <a:avLst>
              <a:gd name="adj1" fmla="val 50000"/>
              <a:gd name="adj2" fmla="val 50001"/>
            </a:avLst>
          </a:prstGeom>
          <a:solidFill>
            <a:srgbClr val="558ED5"/>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94" name="Right Arrow 193"/>
          <p:cNvSpPr>
            <a:spLocks noChangeArrowheads="1"/>
          </p:cNvSpPr>
          <p:nvPr/>
        </p:nvSpPr>
        <p:spPr bwMode="auto">
          <a:xfrm>
            <a:off x="914400" y="3124200"/>
            <a:ext cx="6400800" cy="685800"/>
          </a:xfrm>
          <a:prstGeom prst="rightArrow">
            <a:avLst>
              <a:gd name="adj1" fmla="val 50000"/>
              <a:gd name="adj2" fmla="val 49994"/>
            </a:avLst>
          </a:prstGeom>
          <a:solidFill>
            <a:srgbClr val="558ED5"/>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400" dirty="0">
                <a:solidFill>
                  <a:srgbClr val="000000"/>
                </a:solidFill>
                <a:latin typeface="+mn-lt"/>
                <a:ea typeface="+mn-ea"/>
              </a:rPr>
              <a:t>Ongoing Development and Assessment of Student Equity Plans</a:t>
            </a:r>
          </a:p>
        </p:txBody>
      </p:sp>
      <p:sp>
        <p:nvSpPr>
          <p:cNvPr id="195" name="Right Arrow 194"/>
          <p:cNvSpPr>
            <a:spLocks noChangeArrowheads="1"/>
          </p:cNvSpPr>
          <p:nvPr/>
        </p:nvSpPr>
        <p:spPr bwMode="auto">
          <a:xfrm>
            <a:off x="914400" y="1981200"/>
            <a:ext cx="6400800" cy="457200"/>
          </a:xfrm>
          <a:prstGeom prst="rightArrow">
            <a:avLst>
              <a:gd name="adj1" fmla="val 50000"/>
              <a:gd name="adj2" fmla="val 49972"/>
            </a:avLst>
          </a:prstGeom>
          <a:solidFill>
            <a:srgbClr val="C4BD97"/>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mn-ea"/>
              </a:rPr>
              <a:t>Ongoing Assessment of Governance (annual survey)</a:t>
            </a:r>
          </a:p>
        </p:txBody>
      </p:sp>
      <p:sp>
        <p:nvSpPr>
          <p:cNvPr id="196" name="Right Arrow 195"/>
          <p:cNvSpPr>
            <a:spLocks noChangeArrowheads="1"/>
          </p:cNvSpPr>
          <p:nvPr/>
        </p:nvSpPr>
        <p:spPr bwMode="auto">
          <a:xfrm>
            <a:off x="914400" y="1295400"/>
            <a:ext cx="6400800" cy="381000"/>
          </a:xfrm>
          <a:prstGeom prst="rightArrow">
            <a:avLst>
              <a:gd name="adj1" fmla="val 50000"/>
              <a:gd name="adj2" fmla="val 50011"/>
            </a:avLst>
          </a:prstGeom>
          <a:solidFill>
            <a:srgbClr val="8661A6"/>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200" dirty="0">
                <a:solidFill>
                  <a:srgbClr val="000000"/>
                </a:solidFill>
                <a:latin typeface="+mn-lt"/>
                <a:ea typeface="+mn-ea"/>
              </a:rPr>
              <a:t>Ongoing Preparation and Submission of ACCJC Reports</a:t>
            </a:r>
          </a:p>
        </p:txBody>
      </p:sp>
      <p:sp>
        <p:nvSpPr>
          <p:cNvPr id="2139" name="TextBox 109"/>
          <p:cNvSpPr txBox="1">
            <a:spLocks noChangeArrowheads="1"/>
          </p:cNvSpPr>
          <p:nvPr/>
        </p:nvSpPr>
        <p:spPr bwMode="auto">
          <a:xfrm>
            <a:off x="0" y="3124200"/>
            <a:ext cx="992188" cy="646113"/>
          </a:xfrm>
          <a:prstGeom prst="rect">
            <a:avLst/>
          </a:prstGeom>
          <a:noFill/>
          <a:ln w="9525">
            <a:noFill/>
            <a:miter lim="800000"/>
            <a:headEnd/>
            <a:tailEnd/>
          </a:ln>
        </p:spPr>
        <p:txBody>
          <a:bodyPr wrap="none">
            <a:spAutoFit/>
          </a:bodyPr>
          <a:lstStyle/>
          <a:p>
            <a:pPr algn="ctr"/>
            <a:r>
              <a:rPr lang="en-US" sz="1200" b="0" dirty="0">
                <a:latin typeface="Calibri" pitchFamily="34" charset="0"/>
              </a:rPr>
              <a:t>Equity</a:t>
            </a:r>
          </a:p>
          <a:p>
            <a:pPr algn="ctr"/>
            <a:r>
              <a:rPr lang="en-US" sz="1200" b="0" dirty="0">
                <a:latin typeface="Calibri" pitchFamily="34" charset="0"/>
              </a:rPr>
              <a:t>Assessment/</a:t>
            </a:r>
          </a:p>
          <a:p>
            <a:pPr algn="ctr"/>
            <a:r>
              <a:rPr lang="en-US" sz="1200" b="0" dirty="0">
                <a:latin typeface="Calibri" pitchFamily="34" charset="0"/>
              </a:rPr>
              <a:t>Planning</a:t>
            </a:r>
          </a:p>
        </p:txBody>
      </p:sp>
      <p:cxnSp>
        <p:nvCxnSpPr>
          <p:cNvPr id="3" name="Straight Connector 2"/>
          <p:cNvCxnSpPr>
            <a:cxnSpLocks noChangeShapeType="1"/>
          </p:cNvCxnSpPr>
          <p:nvPr/>
        </p:nvCxnSpPr>
        <p:spPr bwMode="auto">
          <a:xfrm>
            <a:off x="1600200" y="4991100"/>
            <a:ext cx="0" cy="0"/>
          </a:xfrm>
          <a:prstGeom prst="line">
            <a:avLst/>
          </a:prstGeom>
          <a:noFill/>
          <a:ln w="25400">
            <a:solidFill>
              <a:schemeClr val="accent1"/>
            </a:solidFill>
            <a:round/>
            <a:headEnd/>
            <a:tailEnd/>
          </a:ln>
          <a:effectLst>
            <a:outerShdw dist="20000" dir="5400000" rotWithShape="0">
              <a:srgbClr val="808080">
                <a:alpha val="37999"/>
              </a:srgbClr>
            </a:outerShdw>
          </a:effectLst>
        </p:spPr>
      </p:cxnSp>
      <p:sp>
        <p:nvSpPr>
          <p:cNvPr id="101" name="Up Arrow Callout 100"/>
          <p:cNvSpPr>
            <a:spLocks noChangeArrowheads="1"/>
          </p:cNvSpPr>
          <p:nvPr/>
        </p:nvSpPr>
        <p:spPr bwMode="auto">
          <a:xfrm>
            <a:off x="3048000" y="5105400"/>
            <a:ext cx="1066800" cy="762000"/>
          </a:xfrm>
          <a:prstGeom prst="upArrowCallout">
            <a:avLst>
              <a:gd name="adj1" fmla="val 8854"/>
              <a:gd name="adj2" fmla="val 6073"/>
              <a:gd name="adj3" fmla="val 25000"/>
              <a:gd name="adj4" fmla="val 64977"/>
            </a:avLst>
          </a:prstGeom>
          <a:solidFill>
            <a:srgbClr val="F79646"/>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100" dirty="0">
                <a:solidFill>
                  <a:srgbClr val="000000"/>
                </a:solidFill>
                <a:latin typeface="+mn-lt"/>
                <a:ea typeface="ＭＳ Ｐゴシック" charset="0"/>
                <a:cs typeface="ＭＳ Ｐゴシック" charset="0"/>
              </a:rPr>
              <a:t>PLOAC</a:t>
            </a:r>
          </a:p>
          <a:p>
            <a:pPr algn="ctr">
              <a:defRPr/>
            </a:pPr>
            <a:r>
              <a:rPr lang="en-US" sz="1100" dirty="0">
                <a:solidFill>
                  <a:srgbClr val="000000"/>
                </a:solidFill>
                <a:latin typeface="+mn-lt"/>
                <a:ea typeface="ＭＳ Ｐゴシック" charset="0"/>
                <a:cs typeface="ＭＳ Ｐゴシック" charset="0"/>
              </a:rPr>
              <a:t>CLOAC</a:t>
            </a:r>
          </a:p>
          <a:p>
            <a:pPr algn="ctr">
              <a:defRPr/>
            </a:pPr>
            <a:r>
              <a:rPr lang="en-US" sz="1100" dirty="0">
                <a:solidFill>
                  <a:srgbClr val="000000"/>
                </a:solidFill>
                <a:latin typeface="+mn-lt"/>
                <a:ea typeface="ＭＳ Ｐゴシック" charset="0"/>
                <a:cs typeface="ＭＳ Ｐゴシック" charset="0"/>
              </a:rPr>
              <a:t>DLOAC</a:t>
            </a:r>
          </a:p>
        </p:txBody>
      </p:sp>
      <p:sp>
        <p:nvSpPr>
          <p:cNvPr id="103" name="Pentagon 104"/>
          <p:cNvSpPr>
            <a:spLocks noChangeArrowheads="1"/>
          </p:cNvSpPr>
          <p:nvPr/>
        </p:nvSpPr>
        <p:spPr bwMode="auto">
          <a:xfrm>
            <a:off x="4114800" y="1676400"/>
            <a:ext cx="1066800" cy="381000"/>
          </a:xfrm>
          <a:prstGeom prst="homePlate">
            <a:avLst>
              <a:gd name="adj" fmla="val 49998"/>
            </a:avLst>
          </a:prstGeom>
          <a:solidFill>
            <a:srgbClr val="C4BD97"/>
          </a:solidFill>
          <a:ln w="38100">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sz="1800" b="0" dirty="0">
                <a:solidFill>
                  <a:srgbClr val="FFFFFF"/>
                </a:solidFill>
                <a:latin typeface="Calibri" charset="0"/>
                <a:ea typeface="ＭＳ Ｐゴシック" charset="0"/>
                <a:cs typeface="ＭＳ Ｐゴシック" charset="0"/>
              </a:rPr>
              <a:t> </a:t>
            </a:r>
            <a:endParaRPr lang="en-US" sz="1200" dirty="0">
              <a:solidFill>
                <a:srgbClr val="000000"/>
              </a:solidFill>
              <a:latin typeface="Calibri" charset="0"/>
              <a:ea typeface="ＭＳ Ｐゴシック" charset="0"/>
              <a:cs typeface="ＭＳ Ｐゴシック" charset="0"/>
            </a:endParaRPr>
          </a:p>
        </p:txBody>
      </p:sp>
      <p:sp>
        <p:nvSpPr>
          <p:cNvPr id="2143" name="TextBox 9"/>
          <p:cNvSpPr txBox="1">
            <a:spLocks noChangeArrowheads="1"/>
          </p:cNvSpPr>
          <p:nvPr/>
        </p:nvSpPr>
        <p:spPr bwMode="auto">
          <a:xfrm>
            <a:off x="4191000" y="1676400"/>
            <a:ext cx="838200" cy="400050"/>
          </a:xfrm>
          <a:prstGeom prst="rect">
            <a:avLst/>
          </a:prstGeom>
          <a:noFill/>
          <a:ln w="9525">
            <a:noFill/>
            <a:miter lim="800000"/>
            <a:headEnd/>
            <a:tailEnd/>
          </a:ln>
        </p:spPr>
        <p:txBody>
          <a:bodyPr>
            <a:spAutoFit/>
          </a:bodyPr>
          <a:lstStyle/>
          <a:p>
            <a:pPr algn="ctr"/>
            <a:r>
              <a:rPr lang="en-US" sz="1000" dirty="0"/>
              <a:t>EMP</a:t>
            </a:r>
          </a:p>
          <a:p>
            <a:pPr algn="ctr"/>
            <a:r>
              <a:rPr lang="en-US" sz="1000" dirty="0"/>
              <a:t>REVIEW</a:t>
            </a:r>
          </a:p>
        </p:txBody>
      </p:sp>
      <p:sp>
        <p:nvSpPr>
          <p:cNvPr id="2144" name="TextBox 146"/>
          <p:cNvSpPr txBox="1">
            <a:spLocks noChangeArrowheads="1"/>
          </p:cNvSpPr>
          <p:nvPr/>
        </p:nvSpPr>
        <p:spPr bwMode="auto">
          <a:xfrm>
            <a:off x="1828800" y="4876800"/>
            <a:ext cx="1295400" cy="230188"/>
          </a:xfrm>
          <a:prstGeom prst="rect">
            <a:avLst/>
          </a:prstGeom>
          <a:noFill/>
          <a:ln w="9525">
            <a:noFill/>
            <a:miter lim="800000"/>
            <a:headEnd/>
            <a:tailEnd/>
          </a:ln>
        </p:spPr>
        <p:txBody>
          <a:bodyPr>
            <a:spAutoFit/>
          </a:bodyPr>
          <a:lstStyle/>
          <a:p>
            <a:pPr algn="ctr"/>
            <a:r>
              <a:rPr lang="en-US" altLang="ja-JP" sz="900" dirty="0"/>
              <a:t>   Critical Thinking</a:t>
            </a:r>
            <a:endParaRPr lang="en-US" sz="900" dirty="0"/>
          </a:p>
        </p:txBody>
      </p:sp>
      <p:sp>
        <p:nvSpPr>
          <p:cNvPr id="2145" name="TextBox 142"/>
          <p:cNvSpPr txBox="1">
            <a:spLocks noChangeArrowheads="1"/>
          </p:cNvSpPr>
          <p:nvPr/>
        </p:nvSpPr>
        <p:spPr bwMode="auto">
          <a:xfrm>
            <a:off x="3048000" y="4876800"/>
            <a:ext cx="1104900" cy="246063"/>
          </a:xfrm>
          <a:prstGeom prst="rect">
            <a:avLst/>
          </a:prstGeom>
          <a:noFill/>
          <a:ln w="9525">
            <a:noFill/>
            <a:miter lim="800000"/>
            <a:headEnd/>
            <a:tailEnd/>
          </a:ln>
        </p:spPr>
        <p:txBody>
          <a:bodyPr>
            <a:spAutoFit/>
          </a:bodyPr>
          <a:lstStyle/>
          <a:p>
            <a:pPr algn="ctr"/>
            <a:r>
              <a:rPr lang="en-US" sz="1000" dirty="0"/>
              <a:t>GCS&amp;E</a:t>
            </a:r>
          </a:p>
        </p:txBody>
      </p:sp>
    </p:spTree>
    <p:extLst>
      <p:ext uri="{BB962C8B-B14F-4D97-AF65-F5344CB8AC3E}">
        <p14:creationId xmlns="" xmlns:p14="http://schemas.microsoft.com/office/powerpoint/2010/main" val="16411348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spcBef>
                <a:spcPts val="0"/>
              </a:spcBef>
              <a:buFont typeface="+mj-lt"/>
              <a:buAutoNum type="romanUcPeriod"/>
            </a:pPr>
            <a:r>
              <a:rPr lang="en-US" altLang="en-US" sz="3600" b="1" dirty="0" smtClean="0">
                <a:ea typeface="+mj-ea"/>
                <a:cs typeface="+mj-cs"/>
              </a:rPr>
              <a:t>Student Learning Outcomes</a:t>
            </a:r>
          </a:p>
          <a:p>
            <a:pPr marL="1487488" indent="0">
              <a:spcBef>
                <a:spcPts val="0"/>
              </a:spcBef>
            </a:pPr>
            <a:r>
              <a:rPr lang="en-US" altLang="en-US" sz="3600" b="1" dirty="0" smtClean="0">
                <a:ea typeface="+mj-ea"/>
                <a:cs typeface="+mj-cs"/>
              </a:rPr>
              <a:t>Course Level</a:t>
            </a:r>
          </a:p>
          <a:p>
            <a:pPr marL="1487488" indent="0">
              <a:spcBef>
                <a:spcPts val="0"/>
              </a:spcBef>
            </a:pPr>
            <a:r>
              <a:rPr lang="en-US" altLang="en-US" sz="3600" b="1" dirty="0" smtClean="0">
                <a:ea typeface="+mj-ea"/>
                <a:cs typeface="+mj-cs"/>
              </a:rPr>
              <a:t>Program Level</a:t>
            </a:r>
          </a:p>
          <a:p>
            <a:pPr marL="1487488" indent="0">
              <a:spcBef>
                <a:spcPts val="0"/>
              </a:spcBef>
            </a:pPr>
            <a:r>
              <a:rPr lang="en-US" altLang="en-US" sz="3600" b="1" dirty="0" smtClean="0">
                <a:ea typeface="+mj-ea"/>
                <a:cs typeface="+mj-cs"/>
              </a:rPr>
              <a:t>Institutional Level</a:t>
            </a:r>
          </a:p>
          <a:p>
            <a:pPr marL="860425" indent="-860425">
              <a:spcBef>
                <a:spcPts val="0"/>
              </a:spcBef>
              <a:buFont typeface="+mj-lt"/>
              <a:buAutoNum type="romanUcPeriod" startAt="2"/>
            </a:pPr>
            <a:r>
              <a:rPr lang="en-US" altLang="en-US" sz="3600" b="1" dirty="0" smtClean="0"/>
              <a:t>Student Services Learning Outcomes</a:t>
            </a:r>
          </a:p>
          <a:p>
            <a:pPr marL="860425" indent="-860425">
              <a:spcBef>
                <a:spcPts val="0"/>
              </a:spcBef>
              <a:buFont typeface="+mj-lt"/>
              <a:buAutoNum type="romanUcPeriod" startAt="2"/>
            </a:pPr>
            <a:r>
              <a:rPr lang="en-US" altLang="en-US" sz="3600" b="1" dirty="0" smtClean="0"/>
              <a:t>Administrative Unit Outcomes</a:t>
            </a:r>
          </a:p>
          <a:p>
            <a:pPr marL="860425" indent="-860425">
              <a:spcBef>
                <a:spcPts val="0"/>
              </a:spcBef>
              <a:buFont typeface="+mj-lt"/>
              <a:buAutoNum type="romanUcPeriod" startAt="2"/>
            </a:pPr>
            <a:endParaRPr lang="en-US" altLang="en-US" sz="3600" b="1" dirty="0" smtClean="0">
              <a:ea typeface="+mj-ea"/>
              <a:cs typeface="+mj-cs"/>
            </a:endParaRP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4</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Learning Outcomes</a:t>
            </a:r>
          </a:p>
          <a:p>
            <a:pPr marL="1487488" indent="0"/>
            <a:r>
              <a:rPr lang="en-US" altLang="en-US" sz="3600" b="1" dirty="0" smtClean="0">
                <a:ea typeface="+mj-ea"/>
                <a:cs typeface="+mj-cs"/>
              </a:rPr>
              <a:t>Course Level </a:t>
            </a:r>
          </a:p>
          <a:p>
            <a:pPr marL="341313" indent="53975">
              <a:buNone/>
            </a:pPr>
            <a:r>
              <a:rPr lang="en-US" altLang="en-US" sz="3600" b="1" dirty="0" smtClean="0">
                <a:solidFill>
                  <a:srgbClr val="FF0000"/>
                </a:solidFill>
                <a:ea typeface="+mj-ea"/>
                <a:cs typeface="+mj-cs"/>
              </a:rPr>
              <a:t>What the student will be able to do at the end of the course.</a:t>
            </a: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5</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Learning Outcomes</a:t>
            </a:r>
          </a:p>
          <a:p>
            <a:pPr marL="1487488" indent="0"/>
            <a:r>
              <a:rPr lang="en-US" altLang="en-US" sz="3600" b="1" dirty="0" smtClean="0">
                <a:ea typeface="+mj-ea"/>
                <a:cs typeface="+mj-cs"/>
              </a:rPr>
              <a:t>Course Level </a:t>
            </a:r>
          </a:p>
          <a:p>
            <a:pPr marL="341313" indent="0">
              <a:buNone/>
            </a:pPr>
            <a:r>
              <a:rPr lang="en-US" sz="3600" b="1" dirty="0" smtClean="0">
                <a:solidFill>
                  <a:srgbClr val="00B050"/>
                </a:solidFill>
              </a:rPr>
              <a:t>Design mobile applications using object-oriented methodology and advanced Objective C concepts using </a:t>
            </a:r>
            <a:r>
              <a:rPr lang="en-US" sz="3600" b="1" dirty="0" err="1" smtClean="0">
                <a:solidFill>
                  <a:srgbClr val="00B050"/>
                </a:solidFill>
              </a:rPr>
              <a:t>iOS</a:t>
            </a:r>
            <a:r>
              <a:rPr lang="en-US" sz="3600" b="1" dirty="0" smtClean="0">
                <a:solidFill>
                  <a:srgbClr val="00B050"/>
                </a:solidFill>
              </a:rPr>
              <a:t> Development Kit. (CIS 55)</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6</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Learning Outcomes</a:t>
            </a:r>
          </a:p>
          <a:p>
            <a:pPr marL="1487488" indent="0"/>
            <a:r>
              <a:rPr lang="en-US" altLang="en-US" sz="3600" b="1" dirty="0" smtClean="0">
                <a:ea typeface="+mj-ea"/>
                <a:cs typeface="+mj-cs"/>
              </a:rPr>
              <a:t>Program Level</a:t>
            </a:r>
          </a:p>
          <a:p>
            <a:pPr marL="0" indent="0">
              <a:buNone/>
            </a:pPr>
            <a:r>
              <a:rPr lang="en-US" altLang="en-US" b="1" dirty="0" smtClean="0">
                <a:solidFill>
                  <a:srgbClr val="FF0000"/>
                </a:solidFill>
              </a:rPr>
              <a:t> What the student will be able to do after completing a certain certificate/degree or just after completing courses within your department.</a:t>
            </a:r>
          </a:p>
          <a:p>
            <a:pPr marL="0" indent="0">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7</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p:txBody>
          <a:bodyPr/>
          <a:lstStyle/>
          <a:p>
            <a:pPr marL="285750" indent="-857250">
              <a:buNone/>
            </a:pPr>
            <a:endParaRPr lang="en-US" altLang="en-US" sz="3600" b="1" dirty="0" smtClean="0">
              <a:ea typeface="+mj-ea"/>
              <a:cs typeface="+mj-cs"/>
            </a:endParaRPr>
          </a:p>
          <a:p>
            <a:pPr marL="285750" indent="-857250">
              <a:buFont typeface="+mj-lt"/>
              <a:buAutoNum type="romanUcPeriod"/>
            </a:pPr>
            <a:r>
              <a:rPr lang="en-US" altLang="en-US" sz="3600" b="1" dirty="0" smtClean="0">
                <a:ea typeface="+mj-ea"/>
                <a:cs typeface="+mj-cs"/>
              </a:rPr>
              <a:t>Student Learning Outcomes</a:t>
            </a:r>
          </a:p>
          <a:p>
            <a:pPr marL="1487488" indent="0"/>
            <a:r>
              <a:rPr lang="en-US" altLang="en-US" sz="3600" b="1" dirty="0" smtClean="0">
                <a:ea typeface="+mj-ea"/>
                <a:cs typeface="+mj-cs"/>
              </a:rPr>
              <a:t>Program Level</a:t>
            </a:r>
          </a:p>
          <a:p>
            <a:pPr marL="109538" indent="-109538">
              <a:buNone/>
            </a:pPr>
            <a:r>
              <a:rPr lang="en-US" altLang="en-US" b="1" dirty="0" smtClean="0">
                <a:solidFill>
                  <a:srgbClr val="FF0000"/>
                </a:solidFill>
              </a:rPr>
              <a:t> </a:t>
            </a:r>
            <a:r>
              <a:rPr lang="en-US" b="1" dirty="0" smtClean="0">
                <a:solidFill>
                  <a:srgbClr val="00B050"/>
                </a:solidFill>
              </a:rPr>
              <a:t>Develop a critical way of thinking with the goal of optimal decision- making in everyday life using marginal benefit and marginal cost concepts. (Economics Department PLO_1)</a:t>
            </a:r>
            <a:endParaRPr lang="en-US" altLang="en-US" b="1" dirty="0" smtClean="0">
              <a:solidFill>
                <a:srgbClr val="00B050"/>
              </a:solidFill>
            </a:endParaRPr>
          </a:p>
          <a:p>
            <a:pPr marL="109538" indent="-109538">
              <a:buNone/>
            </a:pP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7E57BC59-0008-418E-8837-C0E8EDCE8DDD}" type="slidenum">
              <a:rPr lang="en-US" smtClean="0"/>
              <a:pPr/>
              <a:t>8</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t>Improving the Student Experience </a:t>
            </a:r>
            <a:endParaRPr lang="en-US" b="1" dirty="0"/>
          </a:p>
        </p:txBody>
      </p:sp>
      <p:sp>
        <p:nvSpPr>
          <p:cNvPr id="3" name="Content Placeholder 2"/>
          <p:cNvSpPr>
            <a:spLocks noGrp="1"/>
          </p:cNvSpPr>
          <p:nvPr>
            <p:ph idx="1"/>
          </p:nvPr>
        </p:nvSpPr>
        <p:spPr>
          <a:xfrm>
            <a:off x="457200" y="1524000"/>
            <a:ext cx="8229600" cy="5029200"/>
          </a:xfrm>
        </p:spPr>
        <p:txBody>
          <a:bodyPr>
            <a:normAutofit/>
          </a:bodyPr>
          <a:lstStyle/>
          <a:p>
            <a:pPr marL="285750" indent="-857250">
              <a:buFont typeface="+mj-lt"/>
              <a:buAutoNum type="romanUcPeriod"/>
            </a:pPr>
            <a:r>
              <a:rPr lang="en-US" altLang="en-US" sz="3600" b="1" dirty="0" smtClean="0">
                <a:ea typeface="+mj-ea"/>
                <a:cs typeface="+mj-cs"/>
              </a:rPr>
              <a:t>Student Learning Outcomes</a:t>
            </a:r>
          </a:p>
          <a:p>
            <a:pPr marL="1487488" indent="0"/>
            <a:r>
              <a:rPr lang="en-US" altLang="en-US" sz="3600" b="1" dirty="0" smtClean="0">
                <a:ea typeface="+mj-ea"/>
                <a:cs typeface="+mj-cs"/>
              </a:rPr>
              <a:t>Institutional Level </a:t>
            </a:r>
            <a:br>
              <a:rPr lang="en-US" altLang="en-US" sz="3600" b="1" dirty="0" smtClean="0">
                <a:ea typeface="+mj-ea"/>
                <a:cs typeface="+mj-cs"/>
              </a:rPr>
            </a:br>
            <a:r>
              <a:rPr lang="en-US" altLang="en-US" sz="1800" b="1" dirty="0" smtClean="0">
                <a:ea typeface="+mj-ea"/>
                <a:cs typeface="+mj-cs"/>
              </a:rPr>
              <a:t>(Institutional Core Competencies)</a:t>
            </a:r>
          </a:p>
          <a:p>
            <a:pPr marL="463550" indent="-463550">
              <a:buFont typeface="Wingdings" pitchFamily="2" charset="2"/>
              <a:buChar char="ü"/>
            </a:pPr>
            <a:r>
              <a:rPr lang="en-US" sz="2600" b="1" dirty="0" smtClean="0">
                <a:solidFill>
                  <a:srgbClr val="00B050"/>
                </a:solidFill>
                <a:latin typeface="Arial"/>
              </a:rPr>
              <a:t>Communication and expression</a:t>
            </a:r>
          </a:p>
          <a:p>
            <a:pPr marL="463550" indent="-463550">
              <a:buFont typeface="Wingdings" pitchFamily="2" charset="2"/>
              <a:buChar char="ü"/>
            </a:pPr>
            <a:r>
              <a:rPr lang="en-US" sz="2600" b="1" dirty="0" smtClean="0">
                <a:solidFill>
                  <a:srgbClr val="00B050"/>
                </a:solidFill>
                <a:latin typeface="Arial"/>
              </a:rPr>
              <a:t>Information literacy</a:t>
            </a:r>
          </a:p>
          <a:p>
            <a:pPr marL="463550" indent="-463550">
              <a:buFont typeface="Wingdings" pitchFamily="2" charset="2"/>
              <a:buChar char="ü"/>
            </a:pPr>
            <a:r>
              <a:rPr lang="en-US" sz="2600" b="1" dirty="0" smtClean="0">
                <a:solidFill>
                  <a:srgbClr val="00B050"/>
                </a:solidFill>
                <a:latin typeface="Arial"/>
              </a:rPr>
              <a:t>Physical/mental wellness and personal responsibility</a:t>
            </a:r>
          </a:p>
          <a:p>
            <a:pPr marL="463550" indent="-463550">
              <a:buFont typeface="Wingdings" pitchFamily="2" charset="2"/>
              <a:buChar char="ü"/>
            </a:pPr>
            <a:r>
              <a:rPr lang="en-US" sz="2600" b="1" dirty="0" smtClean="0">
                <a:solidFill>
                  <a:srgbClr val="00B050"/>
                </a:solidFill>
                <a:latin typeface="Arial"/>
              </a:rPr>
              <a:t>Civic capacity for global, cultural, social and environmental justice</a:t>
            </a:r>
          </a:p>
          <a:p>
            <a:pPr marL="463550" indent="-463550">
              <a:buFont typeface="Wingdings" pitchFamily="2" charset="2"/>
              <a:buChar char="ü"/>
            </a:pPr>
            <a:r>
              <a:rPr lang="en-US" sz="2600" b="1" dirty="0" smtClean="0">
                <a:solidFill>
                  <a:srgbClr val="00B050"/>
                </a:solidFill>
                <a:latin typeface="Arial"/>
              </a:rPr>
              <a:t>Critical thinking</a:t>
            </a:r>
          </a:p>
          <a:p>
            <a:pPr>
              <a:buNone/>
            </a:pPr>
            <a:endParaRPr lang="en-US" dirty="0"/>
          </a:p>
        </p:txBody>
      </p:sp>
      <p:sp>
        <p:nvSpPr>
          <p:cNvPr id="4" name="Slide Number Placeholder 3"/>
          <p:cNvSpPr>
            <a:spLocks noGrp="1"/>
          </p:cNvSpPr>
          <p:nvPr>
            <p:ph type="sldNum" sz="quarter" idx="12"/>
          </p:nvPr>
        </p:nvSpPr>
        <p:spPr/>
        <p:txBody>
          <a:bodyPr/>
          <a:lstStyle/>
          <a:p>
            <a:fld id="{7E57BC59-0008-418E-8837-C0E8EDCE8DDD}" type="slidenum">
              <a:rPr lang="en-US" smtClean="0"/>
              <a:pPr/>
              <a:t>9</a:t>
            </a:fld>
            <a:endParaRPr lang="en-US" dirty="0"/>
          </a:p>
        </p:txBody>
      </p:sp>
    </p:spTree>
    <p:extLst>
      <p:ext uri="{BB962C8B-B14F-4D97-AF65-F5344CB8AC3E}">
        <p14:creationId xmlns="" xmlns:p14="http://schemas.microsoft.com/office/powerpoint/2010/main" val="380629794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Custom 1">
      <a:dk1>
        <a:srgbClr val="000000"/>
      </a:dk1>
      <a:lt1>
        <a:srgbClr val="FFC000"/>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7989</TotalTime>
  <Words>1125</Words>
  <Application>Microsoft Office PowerPoint</Application>
  <PresentationFormat>On-screen Show (4:3)</PresentationFormat>
  <Paragraphs>435</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Custom Design</vt:lpstr>
      <vt:lpstr>Solstice</vt:lpstr>
      <vt:lpstr>Office Theme</vt:lpstr>
      <vt:lpstr>   Welcome to the Student Learning Outcome Process </vt:lpstr>
      <vt:lpstr>Contents</vt:lpstr>
      <vt:lpstr>Why Student Learning Outcome Process?</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Improving the Student Experience </vt:lpstr>
      <vt:lpstr>Slide 14</vt:lpstr>
      <vt:lpstr>Slide 15</vt:lpstr>
      <vt:lpstr>Slide 16</vt:lpstr>
      <vt:lpstr>Our Progress -&gt;</vt:lpstr>
      <vt:lpstr>Our Progress -&gt;</vt:lpstr>
      <vt:lpstr>-&gt;ACCJC Report on 2012 Follow-Up Visit  “The team found evidence that the College is at proficiency level for SLOs”</vt:lpstr>
      <vt:lpstr>Academic Senate</vt:lpstr>
      <vt:lpstr>Leadership Structure  - Faculty Driven</vt:lpstr>
      <vt:lpstr>Slide 22</vt:lpstr>
      <vt:lpstr>Slide 23</vt:lpstr>
      <vt:lpstr>Slide 24</vt:lpstr>
      <vt:lpstr>SLO Steering Committee</vt:lpstr>
      <vt:lpstr>Division SLO Liaisons</vt:lpstr>
      <vt:lpstr>Dialog - Annual Convocation</vt:lpstr>
      <vt:lpstr>Dialog - Workshops</vt:lpstr>
      <vt:lpstr>Dialog - SLO Newsletter</vt:lpstr>
      <vt:lpstr>II. Developing Our Institution’s Planning Cycle</vt:lpstr>
      <vt:lpstr>Our Mantra</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Meeting You Where You Are</dc:title>
  <dc:creator>Mary Pape</dc:creator>
  <cp:lastModifiedBy>Mary Pape</cp:lastModifiedBy>
  <cp:revision>88</cp:revision>
  <dcterms:created xsi:type="dcterms:W3CDTF">2011-02-12T23:18:37Z</dcterms:created>
  <dcterms:modified xsi:type="dcterms:W3CDTF">2015-08-21T19:24:58Z</dcterms:modified>
</cp:coreProperties>
</file>